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256" r:id="rId5"/>
    <p:sldId id="257" r:id="rId6"/>
    <p:sldId id="259" r:id="rId7"/>
    <p:sldId id="262" r:id="rId8"/>
    <p:sldId id="264" r:id="rId9"/>
    <p:sldId id="265" r:id="rId10"/>
    <p:sldId id="266" r:id="rId11"/>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0E4"/>
    <a:srgbClr val="EE0000"/>
    <a:srgbClr val="A50021"/>
    <a:srgbClr val="226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C0223-5E19-4381-AE07-528A885B9618}" v="198" dt="2025-05-26T00:25:01.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2" autoAdjust="0"/>
    <p:restoredTop sz="94713" autoAdjust="0"/>
  </p:normalViewPr>
  <p:slideViewPr>
    <p:cSldViewPr snapToGrid="0">
      <p:cViewPr varScale="1">
        <p:scale>
          <a:sx n="75" d="100"/>
          <a:sy n="75" d="100"/>
        </p:scale>
        <p:origin x="946"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134048-F3E6-408B-AC09-B0600CF0BE05}" type="datetimeFigureOut">
              <a:rPr lang="el-GR" smtClean="0"/>
              <a:t>26/5/2025</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154C98-4693-4600-AC3D-C4451EB683E2}" type="slidenum">
              <a:rPr lang="el-GR" smtClean="0"/>
              <a:t>‹#›</a:t>
            </a:fld>
            <a:endParaRPr lang="el-GR"/>
          </a:p>
        </p:txBody>
      </p:sp>
    </p:spTree>
    <p:extLst>
      <p:ext uri="{BB962C8B-B14F-4D97-AF65-F5344CB8AC3E}">
        <p14:creationId xmlns:p14="http://schemas.microsoft.com/office/powerpoint/2010/main" val="108193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E2154C98-4693-4600-AC3D-C4451EB683E2}" type="slidenum">
              <a:rPr lang="el-GR" smtClean="0"/>
              <a:t>2</a:t>
            </a:fld>
            <a:endParaRPr lang="el-GR"/>
          </a:p>
        </p:txBody>
      </p:sp>
    </p:spTree>
    <p:extLst>
      <p:ext uri="{BB962C8B-B14F-4D97-AF65-F5344CB8AC3E}">
        <p14:creationId xmlns:p14="http://schemas.microsoft.com/office/powerpoint/2010/main" val="291991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3924-9E3C-EBA7-88B4-72611C1A365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l-GR"/>
          </a:p>
        </p:txBody>
      </p:sp>
      <p:sp>
        <p:nvSpPr>
          <p:cNvPr id="3" name="Subtitle 2">
            <a:extLst>
              <a:ext uri="{FF2B5EF4-FFF2-40B4-BE49-F238E27FC236}">
                <a16:creationId xmlns:a16="http://schemas.microsoft.com/office/drawing/2014/main" id="{1B3DB018-6267-6EB3-DF90-2024967A03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l-GR"/>
          </a:p>
        </p:txBody>
      </p:sp>
      <p:sp>
        <p:nvSpPr>
          <p:cNvPr id="4" name="Date Placeholder 3">
            <a:extLst>
              <a:ext uri="{FF2B5EF4-FFF2-40B4-BE49-F238E27FC236}">
                <a16:creationId xmlns:a16="http://schemas.microsoft.com/office/drawing/2014/main" id="{2B3841FE-1E6E-3FF2-DC5B-4A072EF84769}"/>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5" name="Footer Placeholder 4">
            <a:extLst>
              <a:ext uri="{FF2B5EF4-FFF2-40B4-BE49-F238E27FC236}">
                <a16:creationId xmlns:a16="http://schemas.microsoft.com/office/drawing/2014/main" id="{80DDAD56-B269-56ED-0A35-B0EB9F6B761B}"/>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EC894932-CDF6-74F9-1673-0A3F681E1FE1}"/>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1232202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EF8C-4EEB-B0F9-8608-E224471BCE66}"/>
              </a:ext>
            </a:extLst>
          </p:cNvPr>
          <p:cNvSpPr>
            <a:spLocks noGrp="1"/>
          </p:cNvSpPr>
          <p:nvPr>
            <p:ph type="title"/>
          </p:nvPr>
        </p:nvSpPr>
        <p:spPr/>
        <p:txBody>
          <a:bodyPr/>
          <a:lstStyle/>
          <a:p>
            <a:r>
              <a:rPr lang="en-GB"/>
              <a:t>Click to edit Master title style</a:t>
            </a:r>
            <a:endParaRPr lang="el-GR"/>
          </a:p>
        </p:txBody>
      </p:sp>
      <p:sp>
        <p:nvSpPr>
          <p:cNvPr id="3" name="Vertical Text Placeholder 2">
            <a:extLst>
              <a:ext uri="{FF2B5EF4-FFF2-40B4-BE49-F238E27FC236}">
                <a16:creationId xmlns:a16="http://schemas.microsoft.com/office/drawing/2014/main" id="{2DA51DC3-D30D-88DC-8409-97712DCB759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4" name="Date Placeholder 3">
            <a:extLst>
              <a:ext uri="{FF2B5EF4-FFF2-40B4-BE49-F238E27FC236}">
                <a16:creationId xmlns:a16="http://schemas.microsoft.com/office/drawing/2014/main" id="{BBAC976D-8C5E-7C28-CC91-B456AEE2249B}"/>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5" name="Footer Placeholder 4">
            <a:extLst>
              <a:ext uri="{FF2B5EF4-FFF2-40B4-BE49-F238E27FC236}">
                <a16:creationId xmlns:a16="http://schemas.microsoft.com/office/drawing/2014/main" id="{6653A33F-137D-8D9D-9995-C5A2D514E194}"/>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5F46BDBE-8D14-31AD-5079-C30DEFCE88DB}"/>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959442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0D293-E9D0-D7FB-AEAA-A28F0F01BCA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l-GR"/>
          </a:p>
        </p:txBody>
      </p:sp>
      <p:sp>
        <p:nvSpPr>
          <p:cNvPr id="3" name="Vertical Text Placeholder 2">
            <a:extLst>
              <a:ext uri="{FF2B5EF4-FFF2-40B4-BE49-F238E27FC236}">
                <a16:creationId xmlns:a16="http://schemas.microsoft.com/office/drawing/2014/main" id="{421D252A-9664-9381-0003-820A73BAA93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4" name="Date Placeholder 3">
            <a:extLst>
              <a:ext uri="{FF2B5EF4-FFF2-40B4-BE49-F238E27FC236}">
                <a16:creationId xmlns:a16="http://schemas.microsoft.com/office/drawing/2014/main" id="{6F446B0D-9BC7-FC83-34A1-2A74D3E14CA4}"/>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5" name="Footer Placeholder 4">
            <a:extLst>
              <a:ext uri="{FF2B5EF4-FFF2-40B4-BE49-F238E27FC236}">
                <a16:creationId xmlns:a16="http://schemas.microsoft.com/office/drawing/2014/main" id="{446B0D8A-D561-9847-1D3D-C5A04852B2D6}"/>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1578FE9F-2BF7-962E-B28E-CC864B41B711}"/>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1258868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CEB1-E4CC-5954-B2AC-DF16427CEB9D}"/>
              </a:ext>
            </a:extLst>
          </p:cNvPr>
          <p:cNvSpPr>
            <a:spLocks noGrp="1"/>
          </p:cNvSpPr>
          <p:nvPr>
            <p:ph type="title"/>
          </p:nvPr>
        </p:nvSpPr>
        <p:spPr/>
        <p:txBody>
          <a:bodyPr/>
          <a:lstStyle/>
          <a:p>
            <a:r>
              <a:rPr lang="en-GB"/>
              <a:t>Click to edit Master title style</a:t>
            </a:r>
            <a:endParaRPr lang="el-GR"/>
          </a:p>
        </p:txBody>
      </p:sp>
      <p:sp>
        <p:nvSpPr>
          <p:cNvPr id="3" name="Content Placeholder 2">
            <a:extLst>
              <a:ext uri="{FF2B5EF4-FFF2-40B4-BE49-F238E27FC236}">
                <a16:creationId xmlns:a16="http://schemas.microsoft.com/office/drawing/2014/main" id="{3F9AE73A-7145-94FD-F682-D023549BC9E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4" name="Date Placeholder 3">
            <a:extLst>
              <a:ext uri="{FF2B5EF4-FFF2-40B4-BE49-F238E27FC236}">
                <a16:creationId xmlns:a16="http://schemas.microsoft.com/office/drawing/2014/main" id="{5CEF68F1-EE94-242A-3F09-F773C6CF4196}"/>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5" name="Footer Placeholder 4">
            <a:extLst>
              <a:ext uri="{FF2B5EF4-FFF2-40B4-BE49-F238E27FC236}">
                <a16:creationId xmlns:a16="http://schemas.microsoft.com/office/drawing/2014/main" id="{C06CEEAE-D098-FD9C-FA3B-E072193504CA}"/>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71BE24AA-B61B-2C8C-AB42-D9BAD5D10A16}"/>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3564318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4BEFF-7F6D-D18B-2293-71F842A367E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l-GR"/>
          </a:p>
        </p:txBody>
      </p:sp>
      <p:sp>
        <p:nvSpPr>
          <p:cNvPr id="3" name="Text Placeholder 2">
            <a:extLst>
              <a:ext uri="{FF2B5EF4-FFF2-40B4-BE49-F238E27FC236}">
                <a16:creationId xmlns:a16="http://schemas.microsoft.com/office/drawing/2014/main" id="{3E0BB71C-870C-1C23-C4AE-65C57F7666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7449DC2-6C26-C206-196E-45B5CE66A08B}"/>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5" name="Footer Placeholder 4">
            <a:extLst>
              <a:ext uri="{FF2B5EF4-FFF2-40B4-BE49-F238E27FC236}">
                <a16:creationId xmlns:a16="http://schemas.microsoft.com/office/drawing/2014/main" id="{46A0A1CB-3F75-9A4D-57E6-FDE61DAB7C3B}"/>
              </a:ext>
            </a:extLst>
          </p:cNvPr>
          <p:cNvSpPr>
            <a:spLocks noGrp="1"/>
          </p:cNvSpPr>
          <p:nvPr>
            <p:ph type="ftr" sz="quarter" idx="11"/>
          </p:nvPr>
        </p:nvSpPr>
        <p:spPr/>
        <p:txBody>
          <a:bodyPr/>
          <a:lstStyle/>
          <a:p>
            <a:endParaRPr lang="el-GR"/>
          </a:p>
        </p:txBody>
      </p:sp>
      <p:sp>
        <p:nvSpPr>
          <p:cNvPr id="6" name="Slide Number Placeholder 5">
            <a:extLst>
              <a:ext uri="{FF2B5EF4-FFF2-40B4-BE49-F238E27FC236}">
                <a16:creationId xmlns:a16="http://schemas.microsoft.com/office/drawing/2014/main" id="{7B033071-9E4D-0CC4-D9F2-3073BB739248}"/>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359554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C826-3E3E-362C-D432-CC74D34FB915}"/>
              </a:ext>
            </a:extLst>
          </p:cNvPr>
          <p:cNvSpPr>
            <a:spLocks noGrp="1"/>
          </p:cNvSpPr>
          <p:nvPr>
            <p:ph type="title"/>
          </p:nvPr>
        </p:nvSpPr>
        <p:spPr/>
        <p:txBody>
          <a:bodyPr/>
          <a:lstStyle/>
          <a:p>
            <a:r>
              <a:rPr lang="en-GB"/>
              <a:t>Click to edit Master title style</a:t>
            </a:r>
            <a:endParaRPr lang="el-GR"/>
          </a:p>
        </p:txBody>
      </p:sp>
      <p:sp>
        <p:nvSpPr>
          <p:cNvPr id="3" name="Content Placeholder 2">
            <a:extLst>
              <a:ext uri="{FF2B5EF4-FFF2-40B4-BE49-F238E27FC236}">
                <a16:creationId xmlns:a16="http://schemas.microsoft.com/office/drawing/2014/main" id="{A5F2D317-85E0-6855-4796-BAC0E5C5951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4" name="Content Placeholder 3">
            <a:extLst>
              <a:ext uri="{FF2B5EF4-FFF2-40B4-BE49-F238E27FC236}">
                <a16:creationId xmlns:a16="http://schemas.microsoft.com/office/drawing/2014/main" id="{7A7F5CB1-11A9-19C2-9E75-4202D622578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5" name="Date Placeholder 4">
            <a:extLst>
              <a:ext uri="{FF2B5EF4-FFF2-40B4-BE49-F238E27FC236}">
                <a16:creationId xmlns:a16="http://schemas.microsoft.com/office/drawing/2014/main" id="{87FDB49C-1988-A20E-4001-97CD83FF6B22}"/>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6" name="Footer Placeholder 5">
            <a:extLst>
              <a:ext uri="{FF2B5EF4-FFF2-40B4-BE49-F238E27FC236}">
                <a16:creationId xmlns:a16="http://schemas.microsoft.com/office/drawing/2014/main" id="{E762A2B2-D6EC-A3D2-9568-EBAD73CBEEAD}"/>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7222FD59-27E4-4B84-EFE8-29D3E3DF03BE}"/>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3331805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8B41C-8505-4DB5-F625-48969B33009A}"/>
              </a:ext>
            </a:extLst>
          </p:cNvPr>
          <p:cNvSpPr>
            <a:spLocks noGrp="1"/>
          </p:cNvSpPr>
          <p:nvPr>
            <p:ph type="title"/>
          </p:nvPr>
        </p:nvSpPr>
        <p:spPr>
          <a:xfrm>
            <a:off x="839788" y="365125"/>
            <a:ext cx="10515600" cy="1325563"/>
          </a:xfrm>
        </p:spPr>
        <p:txBody>
          <a:bodyPr/>
          <a:lstStyle/>
          <a:p>
            <a:r>
              <a:rPr lang="en-GB"/>
              <a:t>Click to edit Master title style</a:t>
            </a:r>
            <a:endParaRPr lang="el-GR"/>
          </a:p>
        </p:txBody>
      </p:sp>
      <p:sp>
        <p:nvSpPr>
          <p:cNvPr id="3" name="Text Placeholder 2">
            <a:extLst>
              <a:ext uri="{FF2B5EF4-FFF2-40B4-BE49-F238E27FC236}">
                <a16:creationId xmlns:a16="http://schemas.microsoft.com/office/drawing/2014/main" id="{4AD6248E-167B-0681-4809-989122C5FF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D40345-005F-966F-682C-E5A4392D62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5" name="Text Placeholder 4">
            <a:extLst>
              <a:ext uri="{FF2B5EF4-FFF2-40B4-BE49-F238E27FC236}">
                <a16:creationId xmlns:a16="http://schemas.microsoft.com/office/drawing/2014/main" id="{E21120EB-CFEF-34EB-F922-8FB9F066C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D42F791-4ECD-8361-16CA-A516F65FFC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7" name="Date Placeholder 6">
            <a:extLst>
              <a:ext uri="{FF2B5EF4-FFF2-40B4-BE49-F238E27FC236}">
                <a16:creationId xmlns:a16="http://schemas.microsoft.com/office/drawing/2014/main" id="{A868EADA-90C2-3D82-0FD1-8734FC39278B}"/>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8" name="Footer Placeholder 7">
            <a:extLst>
              <a:ext uri="{FF2B5EF4-FFF2-40B4-BE49-F238E27FC236}">
                <a16:creationId xmlns:a16="http://schemas.microsoft.com/office/drawing/2014/main" id="{727AF08B-27D1-4448-54C6-9B94853BACDE}"/>
              </a:ext>
            </a:extLst>
          </p:cNvPr>
          <p:cNvSpPr>
            <a:spLocks noGrp="1"/>
          </p:cNvSpPr>
          <p:nvPr>
            <p:ph type="ftr" sz="quarter" idx="11"/>
          </p:nvPr>
        </p:nvSpPr>
        <p:spPr/>
        <p:txBody>
          <a:bodyPr/>
          <a:lstStyle/>
          <a:p>
            <a:endParaRPr lang="el-GR"/>
          </a:p>
        </p:txBody>
      </p:sp>
      <p:sp>
        <p:nvSpPr>
          <p:cNvPr id="9" name="Slide Number Placeholder 8">
            <a:extLst>
              <a:ext uri="{FF2B5EF4-FFF2-40B4-BE49-F238E27FC236}">
                <a16:creationId xmlns:a16="http://schemas.microsoft.com/office/drawing/2014/main" id="{D6BABB88-BFBC-24A6-C761-7CF67A84AA6F}"/>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427127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86B6-E088-01B6-C9B1-238BA357E1AB}"/>
              </a:ext>
            </a:extLst>
          </p:cNvPr>
          <p:cNvSpPr>
            <a:spLocks noGrp="1"/>
          </p:cNvSpPr>
          <p:nvPr>
            <p:ph type="title"/>
          </p:nvPr>
        </p:nvSpPr>
        <p:spPr/>
        <p:txBody>
          <a:bodyPr/>
          <a:lstStyle/>
          <a:p>
            <a:r>
              <a:rPr lang="en-GB"/>
              <a:t>Click to edit Master title style</a:t>
            </a:r>
            <a:endParaRPr lang="el-GR"/>
          </a:p>
        </p:txBody>
      </p:sp>
      <p:sp>
        <p:nvSpPr>
          <p:cNvPr id="3" name="Date Placeholder 2">
            <a:extLst>
              <a:ext uri="{FF2B5EF4-FFF2-40B4-BE49-F238E27FC236}">
                <a16:creationId xmlns:a16="http://schemas.microsoft.com/office/drawing/2014/main" id="{F91AE34F-1219-4F0C-18E8-F2F03FC51407}"/>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4" name="Footer Placeholder 3">
            <a:extLst>
              <a:ext uri="{FF2B5EF4-FFF2-40B4-BE49-F238E27FC236}">
                <a16:creationId xmlns:a16="http://schemas.microsoft.com/office/drawing/2014/main" id="{AD61E45B-6685-CA44-BE39-BBEC3156286D}"/>
              </a:ext>
            </a:extLst>
          </p:cNvPr>
          <p:cNvSpPr>
            <a:spLocks noGrp="1"/>
          </p:cNvSpPr>
          <p:nvPr>
            <p:ph type="ftr" sz="quarter" idx="11"/>
          </p:nvPr>
        </p:nvSpPr>
        <p:spPr/>
        <p:txBody>
          <a:bodyPr/>
          <a:lstStyle/>
          <a:p>
            <a:endParaRPr lang="el-GR"/>
          </a:p>
        </p:txBody>
      </p:sp>
      <p:sp>
        <p:nvSpPr>
          <p:cNvPr id="5" name="Slide Number Placeholder 4">
            <a:extLst>
              <a:ext uri="{FF2B5EF4-FFF2-40B4-BE49-F238E27FC236}">
                <a16:creationId xmlns:a16="http://schemas.microsoft.com/office/drawing/2014/main" id="{44364664-04AA-9BE6-8076-815CA19700BD}"/>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289552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5B1A4-5F91-4575-5A66-68F351924604}"/>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3" name="Footer Placeholder 2">
            <a:extLst>
              <a:ext uri="{FF2B5EF4-FFF2-40B4-BE49-F238E27FC236}">
                <a16:creationId xmlns:a16="http://schemas.microsoft.com/office/drawing/2014/main" id="{002BDD0F-FE76-119E-97F8-48DE4BBD5910}"/>
              </a:ext>
            </a:extLst>
          </p:cNvPr>
          <p:cNvSpPr>
            <a:spLocks noGrp="1"/>
          </p:cNvSpPr>
          <p:nvPr>
            <p:ph type="ftr" sz="quarter" idx="11"/>
          </p:nvPr>
        </p:nvSpPr>
        <p:spPr/>
        <p:txBody>
          <a:bodyPr/>
          <a:lstStyle/>
          <a:p>
            <a:endParaRPr lang="el-GR"/>
          </a:p>
        </p:txBody>
      </p:sp>
      <p:sp>
        <p:nvSpPr>
          <p:cNvPr id="4" name="Slide Number Placeholder 3">
            <a:extLst>
              <a:ext uri="{FF2B5EF4-FFF2-40B4-BE49-F238E27FC236}">
                <a16:creationId xmlns:a16="http://schemas.microsoft.com/office/drawing/2014/main" id="{D06883E9-A38D-7DFD-1876-122BAA71CF3A}"/>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4288189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EE8A-C26E-5D2C-A968-4D0409D918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l-GR"/>
          </a:p>
        </p:txBody>
      </p:sp>
      <p:sp>
        <p:nvSpPr>
          <p:cNvPr id="3" name="Content Placeholder 2">
            <a:extLst>
              <a:ext uri="{FF2B5EF4-FFF2-40B4-BE49-F238E27FC236}">
                <a16:creationId xmlns:a16="http://schemas.microsoft.com/office/drawing/2014/main" id="{D75C0BA4-14DF-8EA6-C69F-494F9D611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4" name="Text Placeholder 3">
            <a:extLst>
              <a:ext uri="{FF2B5EF4-FFF2-40B4-BE49-F238E27FC236}">
                <a16:creationId xmlns:a16="http://schemas.microsoft.com/office/drawing/2014/main" id="{94F6B0D2-19FE-B99C-2A84-AC5159BBA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C9F9DD-4553-F14A-EC06-079ED2943F68}"/>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6" name="Footer Placeholder 5">
            <a:extLst>
              <a:ext uri="{FF2B5EF4-FFF2-40B4-BE49-F238E27FC236}">
                <a16:creationId xmlns:a16="http://schemas.microsoft.com/office/drawing/2014/main" id="{11977EB5-EAD9-C337-968A-366ED7A02F29}"/>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2786875D-7453-57BE-17F1-7E3A5B95813A}"/>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2907215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509E-812F-BB6F-5C32-0783DA9A2F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l-GR"/>
          </a:p>
        </p:txBody>
      </p:sp>
      <p:sp>
        <p:nvSpPr>
          <p:cNvPr id="3" name="Picture Placeholder 2">
            <a:extLst>
              <a:ext uri="{FF2B5EF4-FFF2-40B4-BE49-F238E27FC236}">
                <a16:creationId xmlns:a16="http://schemas.microsoft.com/office/drawing/2014/main" id="{71147D20-2619-6CDE-10D9-0FBA48B899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A44B46EF-76ED-BC98-EDE1-C4DB6B067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DE2BBD-C945-6FA6-8F93-2BE8F951BB1F}"/>
              </a:ext>
            </a:extLst>
          </p:cNvPr>
          <p:cNvSpPr>
            <a:spLocks noGrp="1"/>
          </p:cNvSpPr>
          <p:nvPr>
            <p:ph type="dt" sz="half" idx="10"/>
          </p:nvPr>
        </p:nvSpPr>
        <p:spPr/>
        <p:txBody>
          <a:bodyPr/>
          <a:lstStyle/>
          <a:p>
            <a:fld id="{8F9ABDA7-446C-478E-A7D3-AEB729DCC7C3}" type="datetimeFigureOut">
              <a:rPr lang="el-GR" smtClean="0"/>
              <a:t>26/5/2025</a:t>
            </a:fld>
            <a:endParaRPr lang="el-GR"/>
          </a:p>
        </p:txBody>
      </p:sp>
      <p:sp>
        <p:nvSpPr>
          <p:cNvPr id="6" name="Footer Placeholder 5">
            <a:extLst>
              <a:ext uri="{FF2B5EF4-FFF2-40B4-BE49-F238E27FC236}">
                <a16:creationId xmlns:a16="http://schemas.microsoft.com/office/drawing/2014/main" id="{97A8B194-54B8-C674-E8E6-3B0C12641F95}"/>
              </a:ext>
            </a:extLst>
          </p:cNvPr>
          <p:cNvSpPr>
            <a:spLocks noGrp="1"/>
          </p:cNvSpPr>
          <p:nvPr>
            <p:ph type="ftr" sz="quarter" idx="11"/>
          </p:nvPr>
        </p:nvSpPr>
        <p:spPr/>
        <p:txBody>
          <a:bodyPr/>
          <a:lstStyle/>
          <a:p>
            <a:endParaRPr lang="el-GR"/>
          </a:p>
        </p:txBody>
      </p:sp>
      <p:sp>
        <p:nvSpPr>
          <p:cNvPr id="7" name="Slide Number Placeholder 6">
            <a:extLst>
              <a:ext uri="{FF2B5EF4-FFF2-40B4-BE49-F238E27FC236}">
                <a16:creationId xmlns:a16="http://schemas.microsoft.com/office/drawing/2014/main" id="{B0180359-9B7D-BDB9-F7E3-EAD675876C3F}"/>
              </a:ext>
            </a:extLst>
          </p:cNvPr>
          <p:cNvSpPr>
            <a:spLocks noGrp="1"/>
          </p:cNvSpPr>
          <p:nvPr>
            <p:ph type="sldNum" sz="quarter" idx="12"/>
          </p:nvPr>
        </p:nvSpPr>
        <p:spPr/>
        <p:txBody>
          <a:bodyPr/>
          <a:lstStyle/>
          <a:p>
            <a:fld id="{147F5977-170F-40FB-8A3C-523542114BD2}" type="slidenum">
              <a:rPr lang="el-GR" smtClean="0"/>
              <a:t>‹#›</a:t>
            </a:fld>
            <a:endParaRPr lang="el-GR"/>
          </a:p>
        </p:txBody>
      </p:sp>
    </p:spTree>
    <p:extLst>
      <p:ext uri="{BB962C8B-B14F-4D97-AF65-F5344CB8AC3E}">
        <p14:creationId xmlns:p14="http://schemas.microsoft.com/office/powerpoint/2010/main" val="1430348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27328D-E1BF-9481-EFD1-3560A6614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l-GR"/>
          </a:p>
        </p:txBody>
      </p:sp>
      <p:sp>
        <p:nvSpPr>
          <p:cNvPr id="3" name="Text Placeholder 2">
            <a:extLst>
              <a:ext uri="{FF2B5EF4-FFF2-40B4-BE49-F238E27FC236}">
                <a16:creationId xmlns:a16="http://schemas.microsoft.com/office/drawing/2014/main" id="{AE7C786F-0F8B-2441-FC9F-28FBCEC48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l-GR"/>
          </a:p>
        </p:txBody>
      </p:sp>
      <p:sp>
        <p:nvSpPr>
          <p:cNvPr id="4" name="Date Placeholder 3">
            <a:extLst>
              <a:ext uri="{FF2B5EF4-FFF2-40B4-BE49-F238E27FC236}">
                <a16:creationId xmlns:a16="http://schemas.microsoft.com/office/drawing/2014/main" id="{5E05A3FD-3D41-DC3F-27D6-F6F773705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9ABDA7-446C-478E-A7D3-AEB729DCC7C3}" type="datetimeFigureOut">
              <a:rPr lang="el-GR" smtClean="0"/>
              <a:t>26/5/2025</a:t>
            </a:fld>
            <a:endParaRPr lang="el-GR"/>
          </a:p>
        </p:txBody>
      </p:sp>
      <p:sp>
        <p:nvSpPr>
          <p:cNvPr id="5" name="Footer Placeholder 4">
            <a:extLst>
              <a:ext uri="{FF2B5EF4-FFF2-40B4-BE49-F238E27FC236}">
                <a16:creationId xmlns:a16="http://schemas.microsoft.com/office/drawing/2014/main" id="{4FE7518A-E72C-E381-25F6-D17E023F8A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l-GR"/>
          </a:p>
        </p:txBody>
      </p:sp>
      <p:sp>
        <p:nvSpPr>
          <p:cNvPr id="6" name="Slide Number Placeholder 5">
            <a:extLst>
              <a:ext uri="{FF2B5EF4-FFF2-40B4-BE49-F238E27FC236}">
                <a16:creationId xmlns:a16="http://schemas.microsoft.com/office/drawing/2014/main" id="{50E9D857-0DB6-55AF-D2B5-C89230960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7F5977-170F-40FB-8A3C-523542114BD2}" type="slidenum">
              <a:rPr lang="el-GR" smtClean="0"/>
              <a:t>‹#›</a:t>
            </a:fld>
            <a:endParaRPr lang="el-GR"/>
          </a:p>
        </p:txBody>
      </p:sp>
    </p:spTree>
    <p:extLst>
      <p:ext uri="{BB962C8B-B14F-4D97-AF65-F5344CB8AC3E}">
        <p14:creationId xmlns:p14="http://schemas.microsoft.com/office/powerpoint/2010/main" val="3059119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0E4">
            <a:alpha val="96863"/>
          </a:srgbClr>
        </a:solidFill>
        <a:effectLst/>
      </p:bgPr>
    </p:bg>
    <p:spTree>
      <p:nvGrpSpPr>
        <p:cNvPr id="1" name=""/>
        <p:cNvGrpSpPr/>
        <p:nvPr/>
      </p:nvGrpSpPr>
      <p:grpSpPr>
        <a:xfrm>
          <a:off x="0" y="0"/>
          <a:ext cx="0" cy="0"/>
          <a:chOff x="0" y="0"/>
          <a:chExt cx="0" cy="0"/>
        </a:xfrm>
      </p:grpSpPr>
      <p:pic>
        <p:nvPicPr>
          <p:cNvPr id="5" name="Picture 4" descr="A black and white drawing of a ship on a boat&#10;&#10;AI-generated content may be incorrect.">
            <a:extLst>
              <a:ext uri="{FF2B5EF4-FFF2-40B4-BE49-F238E27FC236}">
                <a16:creationId xmlns:a16="http://schemas.microsoft.com/office/drawing/2014/main" id="{FA7DB6BE-CC9F-25DB-2DC4-C488FBAE0427}"/>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50000"/>
                    </a14:imgEffect>
                    <a14:imgEffect>
                      <a14:colorTemperature colorTemp="8800"/>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rcRect l="27785" t="7524" r="27593" b="10080"/>
          <a:stretch/>
        </p:blipFill>
        <p:spPr>
          <a:xfrm rot="16200000">
            <a:off x="3050126" y="1316207"/>
            <a:ext cx="3234420" cy="4225586"/>
          </a:xfrm>
          <a:prstGeom prst="rect">
            <a:avLst/>
          </a:prstGeom>
        </p:spPr>
      </p:pic>
      <p:sp>
        <p:nvSpPr>
          <p:cNvPr id="50" name="Rectangle 49">
            <a:extLst>
              <a:ext uri="{FF2B5EF4-FFF2-40B4-BE49-F238E27FC236}">
                <a16:creationId xmlns:a16="http://schemas.microsoft.com/office/drawing/2014/main" id="{CD8A7EB9-8670-0EB2-E731-1C41D7993054}"/>
              </a:ext>
            </a:extLst>
          </p:cNvPr>
          <p:cNvSpPr/>
          <p:nvPr/>
        </p:nvSpPr>
        <p:spPr>
          <a:xfrm>
            <a:off x="3268118" y="5046210"/>
            <a:ext cx="2743367" cy="1811790"/>
          </a:xfrm>
          <a:prstGeom prst="rect">
            <a:avLst/>
          </a:prstGeom>
          <a:gradFill flip="none" rotWithShape="1">
            <a:gsLst>
              <a:gs pos="74000">
                <a:srgbClr val="282727"/>
              </a:gs>
              <a:gs pos="41000">
                <a:srgbClr val="949393"/>
              </a:gs>
              <a:gs pos="0">
                <a:schemeClr val="bg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8" name="Picture 7">
            <a:extLst>
              <a:ext uri="{FF2B5EF4-FFF2-40B4-BE49-F238E27FC236}">
                <a16:creationId xmlns:a16="http://schemas.microsoft.com/office/drawing/2014/main" id="{DB0A7DF0-3185-3EE2-BE35-9889077DA09E}"/>
              </a:ext>
            </a:extLst>
          </p:cNvPr>
          <p:cNvPicPr>
            <a:picLocks noChangeAspect="1"/>
          </p:cNvPicPr>
          <p:nvPr/>
        </p:nvPicPr>
        <p:blipFill>
          <a:blip r:embed="rId4"/>
          <a:stretch>
            <a:fillRect/>
          </a:stretch>
        </p:blipFill>
        <p:spPr>
          <a:xfrm rot="10800000">
            <a:off x="6339872" y="2996999"/>
            <a:ext cx="1090286" cy="864000"/>
          </a:xfrm>
          <a:prstGeom prst="rect">
            <a:avLst/>
          </a:prstGeom>
        </p:spPr>
      </p:pic>
      <p:sp>
        <p:nvSpPr>
          <p:cNvPr id="49" name="Rectangle 48">
            <a:extLst>
              <a:ext uri="{FF2B5EF4-FFF2-40B4-BE49-F238E27FC236}">
                <a16:creationId xmlns:a16="http://schemas.microsoft.com/office/drawing/2014/main" id="{75552B1E-CB85-FF37-9877-B86358333695}"/>
              </a:ext>
            </a:extLst>
          </p:cNvPr>
          <p:cNvSpPr/>
          <p:nvPr/>
        </p:nvSpPr>
        <p:spPr>
          <a:xfrm>
            <a:off x="3268119" y="-1"/>
            <a:ext cx="2743367" cy="1811790"/>
          </a:xfrm>
          <a:prstGeom prst="rect">
            <a:avLst/>
          </a:prstGeom>
          <a:gradFill flip="none" rotWithShape="1">
            <a:gsLst>
              <a:gs pos="79000">
                <a:srgbClr val="282727"/>
              </a:gs>
              <a:gs pos="34000">
                <a:srgbClr val="949393"/>
              </a:gs>
              <a:gs pos="0">
                <a:schemeClr val="bg1"/>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18" name="Picture 17">
            <a:extLst>
              <a:ext uri="{FF2B5EF4-FFF2-40B4-BE49-F238E27FC236}">
                <a16:creationId xmlns:a16="http://schemas.microsoft.com/office/drawing/2014/main" id="{6EC1FCF0-19C4-BCFF-8B55-A600E702F60B}"/>
              </a:ext>
            </a:extLst>
          </p:cNvPr>
          <p:cNvPicPr>
            <a:picLocks noChangeAspect="1"/>
          </p:cNvPicPr>
          <p:nvPr/>
        </p:nvPicPr>
        <p:blipFill>
          <a:blip r:embed="rId5"/>
          <a:stretch>
            <a:fillRect/>
          </a:stretch>
        </p:blipFill>
        <p:spPr>
          <a:xfrm>
            <a:off x="2905751" y="4521942"/>
            <a:ext cx="788757" cy="1152000"/>
          </a:xfrm>
          <a:prstGeom prst="rect">
            <a:avLst/>
          </a:prstGeom>
        </p:spPr>
      </p:pic>
      <p:pic>
        <p:nvPicPr>
          <p:cNvPr id="20" name="Picture 19">
            <a:extLst>
              <a:ext uri="{FF2B5EF4-FFF2-40B4-BE49-F238E27FC236}">
                <a16:creationId xmlns:a16="http://schemas.microsoft.com/office/drawing/2014/main" id="{FEAEFA7E-9841-F6AB-201A-4935654DCCBD}"/>
              </a:ext>
            </a:extLst>
          </p:cNvPr>
          <p:cNvPicPr>
            <a:picLocks noChangeAspect="1"/>
          </p:cNvPicPr>
          <p:nvPr/>
        </p:nvPicPr>
        <p:blipFill>
          <a:blip r:embed="rId6"/>
          <a:stretch>
            <a:fillRect/>
          </a:stretch>
        </p:blipFill>
        <p:spPr>
          <a:xfrm rot="15926285">
            <a:off x="5705293" y="1243516"/>
            <a:ext cx="884818" cy="864000"/>
          </a:xfrm>
          <a:prstGeom prst="rect">
            <a:avLst/>
          </a:prstGeom>
        </p:spPr>
      </p:pic>
      <p:pic>
        <p:nvPicPr>
          <p:cNvPr id="22" name="Picture 21">
            <a:extLst>
              <a:ext uri="{FF2B5EF4-FFF2-40B4-BE49-F238E27FC236}">
                <a16:creationId xmlns:a16="http://schemas.microsoft.com/office/drawing/2014/main" id="{5E39A44D-9A8C-0F97-40A3-E0B67EABB10B}"/>
              </a:ext>
            </a:extLst>
          </p:cNvPr>
          <p:cNvPicPr>
            <a:picLocks noChangeAspect="1"/>
          </p:cNvPicPr>
          <p:nvPr/>
        </p:nvPicPr>
        <p:blipFill>
          <a:blip r:embed="rId7"/>
          <a:stretch>
            <a:fillRect/>
          </a:stretch>
        </p:blipFill>
        <p:spPr>
          <a:xfrm rot="16200000">
            <a:off x="5676739" y="4914304"/>
            <a:ext cx="802286" cy="792000"/>
          </a:xfrm>
          <a:prstGeom prst="rect">
            <a:avLst/>
          </a:prstGeom>
        </p:spPr>
      </p:pic>
      <p:pic>
        <p:nvPicPr>
          <p:cNvPr id="24" name="Picture 23">
            <a:extLst>
              <a:ext uri="{FF2B5EF4-FFF2-40B4-BE49-F238E27FC236}">
                <a16:creationId xmlns:a16="http://schemas.microsoft.com/office/drawing/2014/main" id="{2EADAFA1-3C8E-5740-DACD-8827250F6008}"/>
              </a:ext>
            </a:extLst>
          </p:cNvPr>
          <p:cNvPicPr>
            <a:picLocks noChangeAspect="1"/>
          </p:cNvPicPr>
          <p:nvPr/>
        </p:nvPicPr>
        <p:blipFill>
          <a:blip r:embed="rId8"/>
          <a:stretch>
            <a:fillRect/>
          </a:stretch>
        </p:blipFill>
        <p:spPr>
          <a:xfrm rot="5400000">
            <a:off x="2775608" y="1345007"/>
            <a:ext cx="990000" cy="792000"/>
          </a:xfrm>
          <a:prstGeom prst="rect">
            <a:avLst/>
          </a:prstGeom>
        </p:spPr>
      </p:pic>
      <p:pic>
        <p:nvPicPr>
          <p:cNvPr id="28" name="Picture 27">
            <a:extLst>
              <a:ext uri="{FF2B5EF4-FFF2-40B4-BE49-F238E27FC236}">
                <a16:creationId xmlns:a16="http://schemas.microsoft.com/office/drawing/2014/main" id="{0427EC3A-EC0A-76E4-6889-FA08F4B94EC3}"/>
              </a:ext>
            </a:extLst>
          </p:cNvPr>
          <p:cNvPicPr>
            <a:picLocks noChangeAspect="1"/>
          </p:cNvPicPr>
          <p:nvPr/>
        </p:nvPicPr>
        <p:blipFill>
          <a:blip r:embed="rId9"/>
          <a:stretch>
            <a:fillRect/>
          </a:stretch>
        </p:blipFill>
        <p:spPr>
          <a:xfrm rot="16200000">
            <a:off x="2009138" y="2820975"/>
            <a:ext cx="906750" cy="1116000"/>
          </a:xfrm>
          <a:prstGeom prst="rect">
            <a:avLst/>
          </a:prstGeom>
        </p:spPr>
      </p:pic>
      <p:pic>
        <p:nvPicPr>
          <p:cNvPr id="30" name="Picture 29">
            <a:extLst>
              <a:ext uri="{FF2B5EF4-FFF2-40B4-BE49-F238E27FC236}">
                <a16:creationId xmlns:a16="http://schemas.microsoft.com/office/drawing/2014/main" id="{8C16A226-BB93-7655-7549-071F3D73F421}"/>
              </a:ext>
            </a:extLst>
          </p:cNvPr>
          <p:cNvPicPr>
            <a:picLocks noChangeAspect="1"/>
          </p:cNvPicPr>
          <p:nvPr/>
        </p:nvPicPr>
        <p:blipFill>
          <a:blip r:embed="rId10"/>
          <a:stretch>
            <a:fillRect/>
          </a:stretch>
        </p:blipFill>
        <p:spPr>
          <a:xfrm rot="16200000">
            <a:off x="4233116" y="1280470"/>
            <a:ext cx="861000" cy="756000"/>
          </a:xfrm>
          <a:prstGeom prst="rect">
            <a:avLst/>
          </a:prstGeom>
        </p:spPr>
      </p:pic>
      <p:pic>
        <p:nvPicPr>
          <p:cNvPr id="32" name="Picture 31">
            <a:extLst>
              <a:ext uri="{FF2B5EF4-FFF2-40B4-BE49-F238E27FC236}">
                <a16:creationId xmlns:a16="http://schemas.microsoft.com/office/drawing/2014/main" id="{5D234713-2FC8-35CA-A851-19AA89D65863}"/>
              </a:ext>
            </a:extLst>
          </p:cNvPr>
          <p:cNvPicPr>
            <a:picLocks noChangeAspect="1"/>
          </p:cNvPicPr>
          <p:nvPr/>
        </p:nvPicPr>
        <p:blipFill>
          <a:blip r:embed="rId11"/>
          <a:stretch>
            <a:fillRect/>
          </a:stretch>
        </p:blipFill>
        <p:spPr>
          <a:xfrm rot="16200000">
            <a:off x="4204177" y="4770802"/>
            <a:ext cx="918879" cy="828000"/>
          </a:xfrm>
          <a:prstGeom prst="rect">
            <a:avLst/>
          </a:prstGeom>
        </p:spPr>
      </p:pic>
      <p:sp>
        <p:nvSpPr>
          <p:cNvPr id="33" name="Rectangle 32">
            <a:extLst>
              <a:ext uri="{FF2B5EF4-FFF2-40B4-BE49-F238E27FC236}">
                <a16:creationId xmlns:a16="http://schemas.microsoft.com/office/drawing/2014/main" id="{0E49583C-DE94-E38A-E122-7DC689D56802}"/>
              </a:ext>
            </a:extLst>
          </p:cNvPr>
          <p:cNvSpPr/>
          <p:nvPr/>
        </p:nvSpPr>
        <p:spPr>
          <a:xfrm>
            <a:off x="3276371" y="-1"/>
            <a:ext cx="2743367" cy="6858000"/>
          </a:xfrm>
          <a:prstGeom prst="rect">
            <a:avLst/>
          </a:prstGeom>
          <a:solidFill>
            <a:srgbClr val="EE0000">
              <a:alpha val="7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4" name="Rectangle 3">
            <a:extLst>
              <a:ext uri="{FF2B5EF4-FFF2-40B4-BE49-F238E27FC236}">
                <a16:creationId xmlns:a16="http://schemas.microsoft.com/office/drawing/2014/main" id="{D0F99E6A-B49D-0614-F915-21878807F11D}"/>
              </a:ext>
            </a:extLst>
          </p:cNvPr>
          <p:cNvSpPr/>
          <p:nvPr/>
        </p:nvSpPr>
        <p:spPr>
          <a:xfrm>
            <a:off x="850334" y="0"/>
            <a:ext cx="18000" cy="6858001"/>
          </a:xfrm>
          <a:prstGeom prst="rect">
            <a:avLst/>
          </a:prstGeom>
          <a:solidFill>
            <a:srgbClr val="FF0000">
              <a:alpha val="96000"/>
            </a:srgbClr>
          </a:solidFill>
          <a:ln>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a:extLst>
              <a:ext uri="{FF2B5EF4-FFF2-40B4-BE49-F238E27FC236}">
                <a16:creationId xmlns:a16="http://schemas.microsoft.com/office/drawing/2014/main" id="{9D3F9FB0-BE48-7E2A-EB57-6085B7EE59A9}"/>
              </a:ext>
            </a:extLst>
          </p:cNvPr>
          <p:cNvSpPr txBox="1"/>
          <p:nvPr/>
        </p:nvSpPr>
        <p:spPr>
          <a:xfrm>
            <a:off x="423205" y="545894"/>
            <a:ext cx="1656000" cy="360000"/>
          </a:xfrm>
          <a:prstGeom prst="rect">
            <a:avLst/>
          </a:prstGeom>
          <a:solidFill>
            <a:srgbClr val="F5F0E4"/>
          </a:solidFill>
        </p:spPr>
        <p:txBody>
          <a:bodyPr wrap="square" rtlCol="0">
            <a:spAutoFit/>
          </a:bodyPr>
          <a:lstStyle/>
          <a:p>
            <a:r>
              <a:rPr lang="en-US" dirty="0">
                <a:latin typeface="Amasis MT Pro Black" panose="020F0502020204030204" pitchFamily="18" charset="0"/>
                <a:ea typeface="ADLaM Display" panose="020F0502020204030204" pitchFamily="2" charset="0"/>
                <a:cs typeface="ADLaM Display" panose="020F0502020204030204" pitchFamily="2" charset="0"/>
              </a:rPr>
              <a:t>Final Project</a:t>
            </a:r>
            <a:endParaRPr lang="el-GR" dirty="0">
              <a:latin typeface="Amasis MT Pro Black" panose="020F0502020204030204" pitchFamily="18" charset="0"/>
              <a:ea typeface="ADLaM Display" panose="020F0502020204030204" pitchFamily="2" charset="0"/>
              <a:cs typeface="ADLaM Display" panose="020F0502020204030204" pitchFamily="2" charset="0"/>
            </a:endParaRPr>
          </a:p>
        </p:txBody>
      </p:sp>
      <p:sp>
        <p:nvSpPr>
          <p:cNvPr id="7" name="TextBox 6">
            <a:extLst>
              <a:ext uri="{FF2B5EF4-FFF2-40B4-BE49-F238E27FC236}">
                <a16:creationId xmlns:a16="http://schemas.microsoft.com/office/drawing/2014/main" id="{2E86F2B3-C4D8-6BAC-8923-B42C4479B379}"/>
              </a:ext>
            </a:extLst>
          </p:cNvPr>
          <p:cNvSpPr txBox="1"/>
          <p:nvPr/>
        </p:nvSpPr>
        <p:spPr>
          <a:xfrm>
            <a:off x="7551001" y="1414447"/>
            <a:ext cx="4792863" cy="3170099"/>
          </a:xfrm>
          <a:prstGeom prst="rect">
            <a:avLst/>
          </a:prstGeom>
          <a:noFill/>
        </p:spPr>
        <p:txBody>
          <a:bodyPr wrap="square" rtlCol="0">
            <a:spAutoFit/>
          </a:bodyPr>
          <a:lstStyle/>
          <a:p>
            <a:r>
              <a:rPr lang="en-US" sz="10000" dirty="0">
                <a:latin typeface="Rockwell Nova Cond" panose="02060506020205020403" pitchFamily="18" charset="0"/>
              </a:rPr>
              <a:t>SUCCESS</a:t>
            </a:r>
          </a:p>
          <a:p>
            <a:r>
              <a:rPr lang="en-US" sz="10000" dirty="0">
                <a:latin typeface="Rockwell Nova Cond" panose="02060506020205020403" pitchFamily="18" charset="0"/>
              </a:rPr>
              <a:t>  IN SYNC</a:t>
            </a:r>
            <a:endParaRPr lang="el-GR" sz="10000" dirty="0">
              <a:latin typeface="Rockwell Nova Cond" panose="02060506020205020403" pitchFamily="18" charset="0"/>
            </a:endParaRPr>
          </a:p>
        </p:txBody>
      </p:sp>
      <p:sp>
        <p:nvSpPr>
          <p:cNvPr id="9" name="TextBox 8">
            <a:extLst>
              <a:ext uri="{FF2B5EF4-FFF2-40B4-BE49-F238E27FC236}">
                <a16:creationId xmlns:a16="http://schemas.microsoft.com/office/drawing/2014/main" id="{5B2890B0-4838-C36E-7770-C4C070934D93}"/>
              </a:ext>
            </a:extLst>
          </p:cNvPr>
          <p:cNvSpPr txBox="1"/>
          <p:nvPr/>
        </p:nvSpPr>
        <p:spPr>
          <a:xfrm>
            <a:off x="10513256" y="4521942"/>
            <a:ext cx="1368000" cy="369332"/>
          </a:xfrm>
          <a:prstGeom prst="rect">
            <a:avLst/>
          </a:prstGeom>
          <a:noFill/>
        </p:spPr>
        <p:txBody>
          <a:bodyPr wrap="square" rtlCol="0">
            <a:spAutoFit/>
          </a:bodyPr>
          <a:lstStyle/>
          <a:p>
            <a:r>
              <a:rPr lang="en-US" dirty="0">
                <a:solidFill>
                  <a:srgbClr val="FF0000"/>
                </a:solidFill>
                <a:latin typeface="Amasis MT Pro Black" panose="02040A04050005020304" pitchFamily="18" charset="0"/>
              </a:rPr>
              <a:t>Arch 4342</a:t>
            </a:r>
            <a:endParaRPr lang="el-GR" dirty="0">
              <a:solidFill>
                <a:srgbClr val="FF0000"/>
              </a:solidFill>
              <a:latin typeface="Amasis MT Pro Black" panose="02040A04050005020304" pitchFamily="18" charset="0"/>
            </a:endParaRPr>
          </a:p>
        </p:txBody>
      </p:sp>
      <p:sp>
        <p:nvSpPr>
          <p:cNvPr id="10" name="TextBox 9">
            <a:extLst>
              <a:ext uri="{FF2B5EF4-FFF2-40B4-BE49-F238E27FC236}">
                <a16:creationId xmlns:a16="http://schemas.microsoft.com/office/drawing/2014/main" id="{0CDC882A-4C5D-1750-4AD9-63441659EC90}"/>
              </a:ext>
            </a:extLst>
          </p:cNvPr>
          <p:cNvSpPr txBox="1"/>
          <p:nvPr/>
        </p:nvSpPr>
        <p:spPr>
          <a:xfrm>
            <a:off x="8461256" y="4842802"/>
            <a:ext cx="3420000" cy="684000"/>
          </a:xfrm>
          <a:prstGeom prst="rect">
            <a:avLst/>
          </a:prstGeom>
          <a:noFill/>
        </p:spPr>
        <p:txBody>
          <a:bodyPr wrap="square" rtlCol="0">
            <a:spAutoFit/>
          </a:bodyPr>
          <a:lstStyle/>
          <a:p>
            <a:pPr algn="r"/>
            <a:r>
              <a:rPr lang="el-GR" b="1" i="0" u="none" strike="noStrike" dirty="0">
                <a:solidFill>
                  <a:srgbClr val="FF0000"/>
                </a:solidFill>
                <a:effectLst/>
                <a:latin typeface="Gill Sans Nova Light" panose="020B0302020104020203" pitchFamily="34" charset="0"/>
              </a:rPr>
              <a:t>Υπολογιστικές Προσεγγίσεις στις Δημιουργικές Τέχνες και Επιστήμες</a:t>
            </a:r>
            <a:endParaRPr lang="el-GR" b="1" dirty="0">
              <a:solidFill>
                <a:srgbClr val="FF0000"/>
              </a:solidFill>
              <a:latin typeface="Gill Sans Nova Light" panose="020B0302020104020203" pitchFamily="34" charset="0"/>
            </a:endParaRPr>
          </a:p>
          <a:p>
            <a:endParaRPr lang="el-GR" dirty="0"/>
          </a:p>
        </p:txBody>
      </p:sp>
      <p:sp>
        <p:nvSpPr>
          <p:cNvPr id="2" name="TextBox 1">
            <a:extLst>
              <a:ext uri="{FF2B5EF4-FFF2-40B4-BE49-F238E27FC236}">
                <a16:creationId xmlns:a16="http://schemas.microsoft.com/office/drawing/2014/main" id="{D06633AE-FC6E-3F2D-DD9B-C3DB0DA96A6B}"/>
              </a:ext>
            </a:extLst>
          </p:cNvPr>
          <p:cNvSpPr txBox="1"/>
          <p:nvPr/>
        </p:nvSpPr>
        <p:spPr>
          <a:xfrm>
            <a:off x="7201256" y="5962027"/>
            <a:ext cx="4680000" cy="307777"/>
          </a:xfrm>
          <a:prstGeom prst="rect">
            <a:avLst/>
          </a:prstGeom>
          <a:noFill/>
        </p:spPr>
        <p:txBody>
          <a:bodyPr wrap="square" rtlCol="0">
            <a:spAutoFit/>
          </a:bodyPr>
          <a:lstStyle/>
          <a:p>
            <a:r>
              <a:rPr lang="el-GR" sz="1400" dirty="0">
                <a:latin typeface="Gill Sans Nova Light" panose="020B0302020104020203" pitchFamily="34" charset="0"/>
              </a:rPr>
              <a:t>Ορσαλία Κιμιγκέλη  Αναστασία Κοταλακίδου  Κατερίνα Σκρέτα</a:t>
            </a:r>
          </a:p>
        </p:txBody>
      </p:sp>
    </p:spTree>
    <p:extLst>
      <p:ext uri="{BB962C8B-B14F-4D97-AF65-F5344CB8AC3E}">
        <p14:creationId xmlns:p14="http://schemas.microsoft.com/office/powerpoint/2010/main" val="102431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0000">
            <a:alpha val="83000"/>
          </a:srgb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B6183-D5A6-B244-8CBB-3C143042A640}"/>
              </a:ext>
            </a:extLst>
          </p:cNvPr>
          <p:cNvSpPr>
            <a:spLocks noGrp="1"/>
          </p:cNvSpPr>
          <p:nvPr>
            <p:ph idx="1"/>
          </p:nvPr>
        </p:nvSpPr>
        <p:spPr>
          <a:xfrm>
            <a:off x="7020560" y="3037841"/>
            <a:ext cx="4592320" cy="2933728"/>
          </a:xfrm>
        </p:spPr>
        <p:txBody>
          <a:bodyPr>
            <a:normAutofit fontScale="25000" lnSpcReduction="20000"/>
          </a:bodyPr>
          <a:lstStyle/>
          <a:p>
            <a:pPr indent="0" algn="just">
              <a:spcBef>
                <a:spcPts val="300"/>
              </a:spcBef>
              <a:spcAft>
                <a:spcPts val="300"/>
              </a:spcAft>
              <a:buNone/>
            </a:pPr>
            <a:r>
              <a:rPr lang="el-GR" sz="8000" b="0" i="0" dirty="0">
                <a:effectLst/>
                <a:latin typeface="Gill Sans Nova Light" panose="020B0302020104020203" pitchFamily="34" charset="0"/>
              </a:rPr>
              <a:t>Επιλέξαμε αυτό το project, γιατί αποτελεί προσομοίωση της συνεργασίας σε μία ομάδα, φαινόμενο που επηρεάζει πολλές πτυχές της ανθρώπινης συναναστροφής. Μέσα στην προσομοίωση, οι συμμετέχοντες δεν λειτουργούν ως στατικές μονάδες, αλλά μεταβάλλονται δυναμικά</a:t>
            </a:r>
            <a:r>
              <a:rPr lang="en-US" sz="8000" b="0" i="0" dirty="0">
                <a:effectLst/>
                <a:latin typeface="Gill Sans Nova Light" panose="020B0302020104020203" pitchFamily="34" charset="0"/>
              </a:rPr>
              <a:t>.</a:t>
            </a:r>
            <a:r>
              <a:rPr lang="el-GR" sz="8000" b="0" i="0" dirty="0">
                <a:effectLst/>
                <a:latin typeface="Gill Sans Nova Light" panose="020B0302020104020203" pitchFamily="34" charset="0"/>
              </a:rPr>
              <a:t>Τελικά, δεν είναι απλώς μία μοντελοποίηση της συμπεριφοράς των μελών, αλλά αντίθετα, αποτυπώνει τα πραγματικά ανθρώπινα στοιχεία της συνεργασίας, βοηθώντας μας να καταλάβουμε τι κάνει μια ομάδα λειτουργική και αποτελεσματική.</a:t>
            </a:r>
            <a:endParaRPr lang="el-GR" sz="8000" dirty="0">
              <a:latin typeface="Gill Sans Nova Light" panose="020B0302020104020203" pitchFamily="34" charset="0"/>
            </a:endParaRPr>
          </a:p>
          <a:p>
            <a:pPr indent="228600" algn="just">
              <a:spcBef>
                <a:spcPts val="300"/>
              </a:spcBef>
              <a:spcAft>
                <a:spcPts val="300"/>
              </a:spcAft>
              <a:buNone/>
            </a:pPr>
            <a:endParaRPr lang="el-GR" sz="8000" b="0" i="0" dirty="0">
              <a:effectLst/>
              <a:latin typeface="Gill Sans Nova Light" panose="020B0302020104020203" pitchFamily="34" charset="0"/>
            </a:endParaRPr>
          </a:p>
          <a:p>
            <a:pPr indent="228600" algn="l">
              <a:spcBef>
                <a:spcPts val="300"/>
              </a:spcBef>
              <a:spcAft>
                <a:spcPts val="300"/>
              </a:spcAft>
              <a:buNone/>
            </a:pPr>
            <a:endParaRPr lang="el-GR" dirty="0">
              <a:solidFill>
                <a:srgbClr val="000000"/>
              </a:solidFill>
              <a:latin typeface="Gill Sans Nova Light" panose="020B0302020104020203" pitchFamily="34" charset="0"/>
            </a:endParaRPr>
          </a:p>
        </p:txBody>
      </p:sp>
      <p:sp>
        <p:nvSpPr>
          <p:cNvPr id="6" name="Rectangle 5">
            <a:extLst>
              <a:ext uri="{FF2B5EF4-FFF2-40B4-BE49-F238E27FC236}">
                <a16:creationId xmlns:a16="http://schemas.microsoft.com/office/drawing/2014/main" id="{2D8D1183-050E-904F-F914-48143178585F}"/>
              </a:ext>
            </a:extLst>
          </p:cNvPr>
          <p:cNvSpPr/>
          <p:nvPr/>
        </p:nvSpPr>
        <p:spPr>
          <a:xfrm>
            <a:off x="850334" y="0"/>
            <a:ext cx="18000" cy="6858001"/>
          </a:xfrm>
          <a:prstGeom prst="rect">
            <a:avLst/>
          </a:prstGeom>
          <a:solidFill>
            <a:srgbClr val="F5F0E4">
              <a:alpha val="96000"/>
            </a:srgbClr>
          </a:solidFill>
          <a:ln>
            <a:solidFill>
              <a:srgbClr val="F5F0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a:extLst>
              <a:ext uri="{FF2B5EF4-FFF2-40B4-BE49-F238E27FC236}">
                <a16:creationId xmlns:a16="http://schemas.microsoft.com/office/drawing/2014/main" id="{D3CDE5AE-0AB8-D997-1C9C-8929C217C0C7}"/>
              </a:ext>
            </a:extLst>
          </p:cNvPr>
          <p:cNvSpPr txBox="1"/>
          <p:nvPr/>
        </p:nvSpPr>
        <p:spPr>
          <a:xfrm>
            <a:off x="1427448" y="650681"/>
            <a:ext cx="3339366" cy="1015663"/>
          </a:xfrm>
          <a:prstGeom prst="rect">
            <a:avLst/>
          </a:prstGeom>
          <a:noFill/>
        </p:spPr>
        <p:txBody>
          <a:bodyPr wrap="square" rtlCol="0">
            <a:spAutoFit/>
          </a:bodyPr>
          <a:lstStyle/>
          <a:p>
            <a:r>
              <a:rPr lang="en-US" sz="6000" b="1" dirty="0">
                <a:solidFill>
                  <a:srgbClr val="F5F0E4"/>
                </a:solidFill>
                <a:latin typeface="Rockwell Nova Cond" panose="02060506020205020403" pitchFamily="18" charset="0"/>
              </a:rPr>
              <a:t>CONCEPT</a:t>
            </a:r>
            <a:endParaRPr lang="el-GR" sz="4000" b="1" dirty="0">
              <a:solidFill>
                <a:srgbClr val="F5F0E4"/>
              </a:solidFill>
              <a:latin typeface="Rockwell Nova Cond" panose="02060506020205020403" pitchFamily="18" charset="0"/>
            </a:endParaRPr>
          </a:p>
        </p:txBody>
      </p:sp>
      <p:sp>
        <p:nvSpPr>
          <p:cNvPr id="12" name="TextBox 11">
            <a:extLst>
              <a:ext uri="{FF2B5EF4-FFF2-40B4-BE49-F238E27FC236}">
                <a16:creationId xmlns:a16="http://schemas.microsoft.com/office/drawing/2014/main" id="{E88DC32D-FAAB-923E-3502-8CBC179E5D5C}"/>
              </a:ext>
            </a:extLst>
          </p:cNvPr>
          <p:cNvSpPr txBox="1"/>
          <p:nvPr/>
        </p:nvSpPr>
        <p:spPr>
          <a:xfrm>
            <a:off x="8558784" y="2401515"/>
            <a:ext cx="2142776" cy="707886"/>
          </a:xfrm>
          <a:prstGeom prst="rect">
            <a:avLst/>
          </a:prstGeom>
          <a:noFill/>
          <a:ln>
            <a:noFill/>
          </a:ln>
        </p:spPr>
        <p:txBody>
          <a:bodyPr wrap="square" rtlCol="0">
            <a:spAutoFit/>
          </a:bodyPr>
          <a:lstStyle/>
          <a:p>
            <a:r>
              <a:rPr lang="en-US" sz="4000" b="1" dirty="0">
                <a:latin typeface="Rockwell Nova Cond" panose="02060506020205020403" pitchFamily="18" charset="0"/>
              </a:rPr>
              <a:t>WHY???</a:t>
            </a:r>
            <a:endParaRPr lang="el-GR" sz="4000" b="1" dirty="0"/>
          </a:p>
        </p:txBody>
      </p:sp>
      <p:sp>
        <p:nvSpPr>
          <p:cNvPr id="9" name="TextBox 8">
            <a:extLst>
              <a:ext uri="{FF2B5EF4-FFF2-40B4-BE49-F238E27FC236}">
                <a16:creationId xmlns:a16="http://schemas.microsoft.com/office/drawing/2014/main" id="{B7BF45B9-42B5-40E6-7B15-8D5019E48355}"/>
              </a:ext>
            </a:extLst>
          </p:cNvPr>
          <p:cNvSpPr txBox="1"/>
          <p:nvPr/>
        </p:nvSpPr>
        <p:spPr>
          <a:xfrm>
            <a:off x="2793020" y="2030008"/>
            <a:ext cx="3302980" cy="2523768"/>
          </a:xfrm>
          <a:prstGeom prst="rect">
            <a:avLst/>
          </a:prstGeom>
          <a:noFill/>
        </p:spPr>
        <p:txBody>
          <a:bodyPr wrap="square" rtlCol="0">
            <a:spAutoFit/>
          </a:bodyPr>
          <a:lstStyle/>
          <a:p>
            <a:pPr algn="r"/>
            <a:r>
              <a:rPr lang="el-GR" sz="2000" i="0" dirty="0">
                <a:solidFill>
                  <a:schemeClr val="bg1"/>
                </a:solidFill>
                <a:effectLst/>
                <a:latin typeface="Gill Sans Nova Light" panose="020B0302020104020203" pitchFamily="34" charset="0"/>
              </a:rPr>
              <a:t>Το project εξετάζει τη συνεργασία μέσα σε ομάδες και πώς οι ατομικές επιλογές κάθε μέλους επηρεάζουν το συνολικό αποτέλεσμα, δηλαδή πώς η ομαδικότητα μπορεί να ενισχυθεί ή να μειωθεί.</a:t>
            </a:r>
          </a:p>
          <a:p>
            <a:pPr algn="r"/>
            <a:endParaRPr lang="el-GR" dirty="0">
              <a:solidFill>
                <a:schemeClr val="bg1"/>
              </a:solidFill>
            </a:endParaRPr>
          </a:p>
        </p:txBody>
      </p:sp>
      <p:sp>
        <p:nvSpPr>
          <p:cNvPr id="14" name="TextBox 13">
            <a:extLst>
              <a:ext uri="{FF2B5EF4-FFF2-40B4-BE49-F238E27FC236}">
                <a16:creationId xmlns:a16="http://schemas.microsoft.com/office/drawing/2014/main" id="{C7BAEF86-AD54-87AC-4584-FE236D207243}"/>
              </a:ext>
            </a:extLst>
          </p:cNvPr>
          <p:cNvSpPr txBox="1"/>
          <p:nvPr/>
        </p:nvSpPr>
        <p:spPr>
          <a:xfrm>
            <a:off x="11003280" y="101600"/>
            <a:ext cx="1422400" cy="1015663"/>
          </a:xfrm>
          <a:prstGeom prst="rect">
            <a:avLst/>
          </a:prstGeom>
          <a:noFill/>
        </p:spPr>
        <p:txBody>
          <a:bodyPr wrap="square" rtlCol="0">
            <a:spAutoFit/>
          </a:bodyPr>
          <a:lstStyle/>
          <a:p>
            <a:r>
              <a:rPr lang="en-US" sz="6000" dirty="0">
                <a:solidFill>
                  <a:srgbClr val="F5F0E4"/>
                </a:solidFill>
                <a:latin typeface="Amasis MT Pro Black" panose="02040A04050005020304" pitchFamily="18" charset="0"/>
              </a:rPr>
              <a:t>01</a:t>
            </a:r>
            <a:endParaRPr lang="el-GR" sz="6000" dirty="0">
              <a:solidFill>
                <a:srgbClr val="F5F0E4"/>
              </a:solidFill>
              <a:latin typeface="Amasis MT Pro Black" panose="02040A04050005020304" pitchFamily="18" charset="0"/>
            </a:endParaRPr>
          </a:p>
        </p:txBody>
      </p:sp>
      <p:sp>
        <p:nvSpPr>
          <p:cNvPr id="21" name="Rectangle 20">
            <a:extLst>
              <a:ext uri="{FF2B5EF4-FFF2-40B4-BE49-F238E27FC236}">
                <a16:creationId xmlns:a16="http://schemas.microsoft.com/office/drawing/2014/main" id="{AC7790D6-75DF-5F38-35DF-E724AFE68221}"/>
              </a:ext>
            </a:extLst>
          </p:cNvPr>
          <p:cNvSpPr/>
          <p:nvPr/>
        </p:nvSpPr>
        <p:spPr>
          <a:xfrm>
            <a:off x="1427448" y="1158513"/>
            <a:ext cx="4749834" cy="3291567"/>
          </a:xfrm>
          <a:prstGeom prst="rect">
            <a:avLst/>
          </a:prstGeom>
          <a:noFill/>
          <a:ln w="19050">
            <a:solidFill>
              <a:srgbClr val="F5F0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3" name="Picture 22">
            <a:extLst>
              <a:ext uri="{FF2B5EF4-FFF2-40B4-BE49-F238E27FC236}">
                <a16:creationId xmlns:a16="http://schemas.microsoft.com/office/drawing/2014/main" id="{75050A5C-53B0-185A-660F-E93D229D3128}"/>
              </a:ext>
            </a:extLst>
          </p:cNvPr>
          <p:cNvPicPr>
            <a:picLocks noChangeAspect="1"/>
          </p:cNvPicPr>
          <p:nvPr/>
        </p:nvPicPr>
        <p:blipFill>
          <a:blip r:embed="rId3">
            <a:grayscl/>
          </a:blip>
          <a:stretch>
            <a:fillRect/>
          </a:stretch>
        </p:blipFill>
        <p:spPr>
          <a:xfrm>
            <a:off x="1476926" y="4957912"/>
            <a:ext cx="4619074" cy="1289879"/>
          </a:xfrm>
          <a:prstGeom prst="rect">
            <a:avLst/>
          </a:prstGeom>
        </p:spPr>
      </p:pic>
    </p:spTree>
    <p:extLst>
      <p:ext uri="{BB962C8B-B14F-4D97-AF65-F5344CB8AC3E}">
        <p14:creationId xmlns:p14="http://schemas.microsoft.com/office/powerpoint/2010/main" val="77263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0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991-14C0-0388-A3BD-369F1088A2EE}"/>
              </a:ext>
            </a:extLst>
          </p:cNvPr>
          <p:cNvSpPr>
            <a:spLocks noGrp="1"/>
          </p:cNvSpPr>
          <p:nvPr>
            <p:ph type="title"/>
          </p:nvPr>
        </p:nvSpPr>
        <p:spPr>
          <a:xfrm>
            <a:off x="1104274" y="-53351"/>
            <a:ext cx="2516417" cy="1325563"/>
          </a:xfrm>
        </p:spPr>
        <p:txBody>
          <a:bodyPr/>
          <a:lstStyle/>
          <a:p>
            <a:r>
              <a:rPr lang="en-US" dirty="0">
                <a:latin typeface="Rockwell Nova Cond" panose="02060506020205020403" pitchFamily="18" charset="0"/>
              </a:rPr>
              <a:t>REFERENCES</a:t>
            </a:r>
            <a:endParaRPr lang="el-GR" dirty="0">
              <a:latin typeface="Rockwell Nova Cond" panose="02060506020205020403" pitchFamily="18" charset="0"/>
            </a:endParaRPr>
          </a:p>
        </p:txBody>
      </p:sp>
      <p:sp>
        <p:nvSpPr>
          <p:cNvPr id="3" name="Content Placeholder 2">
            <a:extLst>
              <a:ext uri="{FF2B5EF4-FFF2-40B4-BE49-F238E27FC236}">
                <a16:creationId xmlns:a16="http://schemas.microsoft.com/office/drawing/2014/main" id="{917FF991-DF79-5BFD-B4F6-99420548309B}"/>
              </a:ext>
            </a:extLst>
          </p:cNvPr>
          <p:cNvSpPr>
            <a:spLocks noGrp="1"/>
          </p:cNvSpPr>
          <p:nvPr>
            <p:ph idx="1"/>
          </p:nvPr>
        </p:nvSpPr>
        <p:spPr>
          <a:xfrm>
            <a:off x="978446" y="2777831"/>
            <a:ext cx="5284490" cy="3470429"/>
          </a:xfrm>
        </p:spPr>
        <p:txBody>
          <a:bodyPr/>
          <a:lstStyle/>
          <a:p>
            <a:pPr indent="0">
              <a:spcBef>
                <a:spcPts val="1200"/>
              </a:spcBef>
              <a:spcAft>
                <a:spcPts val="1200"/>
              </a:spcAft>
              <a:buNone/>
            </a:pPr>
            <a:r>
              <a:rPr lang="en-US" sz="1800" b="1" i="0" u="none" strike="noStrike" dirty="0">
                <a:effectLst/>
                <a:latin typeface="Gill Sans Nova Light" panose="020B0302020104020203" pitchFamily="34" charset="0"/>
              </a:rPr>
              <a:t>        </a:t>
            </a:r>
            <a:r>
              <a:rPr lang="el-GR" sz="1800" b="1" i="0" u="none" strike="noStrike" dirty="0">
                <a:effectLst/>
                <a:latin typeface="Gill Sans Nova Light" panose="020B0302020104020203" pitchFamily="34" charset="0"/>
              </a:rPr>
              <a:t>Το έργο το οποίο επιλέχτηκε για την εργασία είναι το </a:t>
            </a:r>
            <a:r>
              <a:rPr lang="el-GR" sz="1800" b="1" i="0" u="none" strike="noStrike" dirty="0" err="1">
                <a:effectLst/>
                <a:latin typeface="Gill Sans Nova Light" panose="020B0302020104020203" pitchFamily="34" charset="0"/>
              </a:rPr>
              <a:t>Pulse</a:t>
            </a:r>
            <a:r>
              <a:rPr lang="el-GR" sz="1800" b="1" i="0" u="none" strike="noStrike" dirty="0">
                <a:effectLst/>
                <a:latin typeface="Gill Sans Nova Light" panose="020B0302020104020203" pitchFamily="34" charset="0"/>
              </a:rPr>
              <a:t> </a:t>
            </a:r>
            <a:r>
              <a:rPr lang="el-GR" sz="1800" b="1" i="0" u="none" strike="noStrike" dirty="0" err="1">
                <a:effectLst/>
                <a:latin typeface="Gill Sans Nova Light" panose="020B0302020104020203" pitchFamily="34" charset="0"/>
              </a:rPr>
              <a:t>Room</a:t>
            </a:r>
            <a:r>
              <a:rPr lang="el-GR" sz="1800" b="1" i="0" u="none" strike="noStrike" dirty="0">
                <a:effectLst/>
                <a:latin typeface="Gill Sans Nova Light" panose="020B0302020104020203" pitchFamily="34" charset="0"/>
              </a:rPr>
              <a:t> του </a:t>
            </a:r>
            <a:r>
              <a:rPr lang="el-GR" sz="1800" b="1" i="0" u="none" strike="noStrike" dirty="0" err="1">
                <a:effectLst/>
                <a:latin typeface="Gill Sans Nova Light" panose="020B0302020104020203" pitchFamily="34" charset="0"/>
              </a:rPr>
              <a:t>Rafael</a:t>
            </a:r>
            <a:r>
              <a:rPr lang="el-GR" sz="1800" b="1" i="0" u="none" strike="noStrike" dirty="0">
                <a:effectLst/>
                <a:latin typeface="Gill Sans Nova Light" panose="020B0302020104020203" pitchFamily="34" charset="0"/>
              </a:rPr>
              <a:t> </a:t>
            </a:r>
            <a:r>
              <a:rPr lang="el-GR" sz="1800" b="1" i="0" u="none" strike="noStrike" dirty="0" err="1">
                <a:effectLst/>
                <a:latin typeface="Gill Sans Nova Light" panose="020B0302020104020203" pitchFamily="34" charset="0"/>
              </a:rPr>
              <a:t>Lozano-Hemmer</a:t>
            </a:r>
            <a:r>
              <a:rPr lang="el-GR" sz="1800" b="1" i="0" u="none" strike="noStrike" dirty="0">
                <a:effectLst/>
                <a:latin typeface="Gill Sans Nova Light" panose="020B0302020104020203" pitchFamily="34" charset="0"/>
              </a:rPr>
              <a:t>, καθώς εκφράζει την αλληλεξάρτηση του ανθρώπου με το σύνολο. Διαδραματίζεται σε ένα δωμάτιο στο οποίο είναι ομοιόμορφα κατανεμημένοι λαμπτήρες οι οποίοι αναβοσβήνουν με τους καρδιακούς παλμούς των επισκεπτών. Όσο υπάρχει συμμετοχή ο χώρος φωτίζεται. Αν κανείς δεν αγγίξει τους αισθητήρες των λαμπτήρων το σύστημα δεν λειτουργεί, ο χώρος μένει βουβός και σκοτεινός. Όπως σε κάθε ομάδα και συνεργασία έτσι και εδώ, η ισορροπία μεταξύ προσωπικού και συλλογικού συμφέροντος είναι κρίσιμη.</a:t>
            </a:r>
          </a:p>
        </p:txBody>
      </p:sp>
      <p:sp>
        <p:nvSpPr>
          <p:cNvPr id="4" name="Rectangle 3">
            <a:extLst>
              <a:ext uri="{FF2B5EF4-FFF2-40B4-BE49-F238E27FC236}">
                <a16:creationId xmlns:a16="http://schemas.microsoft.com/office/drawing/2014/main" id="{612EF35B-3860-C5EE-A02A-FB74B74F7521}"/>
              </a:ext>
            </a:extLst>
          </p:cNvPr>
          <p:cNvSpPr/>
          <p:nvPr/>
        </p:nvSpPr>
        <p:spPr>
          <a:xfrm>
            <a:off x="850334" y="0"/>
            <a:ext cx="18000" cy="6858001"/>
          </a:xfrm>
          <a:prstGeom prst="rect">
            <a:avLst/>
          </a:prstGeom>
          <a:solidFill>
            <a:srgbClr val="FF0000">
              <a:alpha val="96000"/>
            </a:srgbClr>
          </a:solidFill>
          <a:ln>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9" name="Picture 8">
            <a:extLst>
              <a:ext uri="{FF2B5EF4-FFF2-40B4-BE49-F238E27FC236}">
                <a16:creationId xmlns:a16="http://schemas.microsoft.com/office/drawing/2014/main" id="{E1628DA7-9E98-F929-49C5-F2583CC87C2B}"/>
              </a:ext>
            </a:extLst>
          </p:cNvPr>
          <p:cNvPicPr>
            <a:picLocks noChangeAspect="1"/>
          </p:cNvPicPr>
          <p:nvPr/>
        </p:nvPicPr>
        <p:blipFill>
          <a:blip r:embed="rId4"/>
          <a:stretch>
            <a:fillRect/>
          </a:stretch>
        </p:blipFill>
        <p:spPr>
          <a:xfrm>
            <a:off x="1219346" y="2856198"/>
            <a:ext cx="576000" cy="162823"/>
          </a:xfrm>
          <a:prstGeom prst="rect">
            <a:avLst/>
          </a:prstGeom>
        </p:spPr>
      </p:pic>
      <p:pic>
        <p:nvPicPr>
          <p:cNvPr id="10" name="Picture 9">
            <a:extLst>
              <a:ext uri="{FF2B5EF4-FFF2-40B4-BE49-F238E27FC236}">
                <a16:creationId xmlns:a16="http://schemas.microsoft.com/office/drawing/2014/main" id="{EC6347D4-768A-8962-47B2-7FBDD2C40209}"/>
              </a:ext>
            </a:extLst>
          </p:cNvPr>
          <p:cNvPicPr>
            <a:picLocks noChangeAspect="1"/>
          </p:cNvPicPr>
          <p:nvPr/>
        </p:nvPicPr>
        <p:blipFill>
          <a:blip r:embed="rId4"/>
          <a:stretch>
            <a:fillRect/>
          </a:stretch>
        </p:blipFill>
        <p:spPr>
          <a:xfrm>
            <a:off x="1219346" y="1608341"/>
            <a:ext cx="540000" cy="152647"/>
          </a:xfrm>
          <a:prstGeom prst="rect">
            <a:avLst/>
          </a:prstGeom>
        </p:spPr>
      </p:pic>
      <p:sp>
        <p:nvSpPr>
          <p:cNvPr id="11" name="TextBox 10">
            <a:extLst>
              <a:ext uri="{FF2B5EF4-FFF2-40B4-BE49-F238E27FC236}">
                <a16:creationId xmlns:a16="http://schemas.microsoft.com/office/drawing/2014/main" id="{52239917-B547-16D5-AF66-91DF4C7EC255}"/>
              </a:ext>
            </a:extLst>
          </p:cNvPr>
          <p:cNvSpPr txBox="1"/>
          <p:nvPr/>
        </p:nvSpPr>
        <p:spPr>
          <a:xfrm>
            <a:off x="11003280" y="101600"/>
            <a:ext cx="1422400" cy="1015663"/>
          </a:xfrm>
          <a:prstGeom prst="rect">
            <a:avLst/>
          </a:prstGeom>
          <a:noFill/>
        </p:spPr>
        <p:txBody>
          <a:bodyPr wrap="square" rtlCol="0">
            <a:spAutoFit/>
          </a:bodyPr>
          <a:lstStyle/>
          <a:p>
            <a:r>
              <a:rPr lang="en-US" sz="6000" dirty="0">
                <a:solidFill>
                  <a:srgbClr val="FF0000"/>
                </a:solidFill>
                <a:latin typeface="Amasis MT Pro Black" panose="02040A04050005020304" pitchFamily="18" charset="0"/>
              </a:rPr>
              <a:t>02</a:t>
            </a:r>
            <a:endParaRPr lang="el-GR" sz="6000" dirty="0">
              <a:solidFill>
                <a:srgbClr val="FF0000"/>
              </a:solidFill>
              <a:latin typeface="Amasis MT Pro Black" panose="02040A04050005020304" pitchFamily="18" charset="0"/>
            </a:endParaRPr>
          </a:p>
        </p:txBody>
      </p:sp>
      <p:sp>
        <p:nvSpPr>
          <p:cNvPr id="12" name="TextBox 11">
            <a:extLst>
              <a:ext uri="{FF2B5EF4-FFF2-40B4-BE49-F238E27FC236}">
                <a16:creationId xmlns:a16="http://schemas.microsoft.com/office/drawing/2014/main" id="{EF74A10B-F7D1-D620-97CA-69175D76C7C3}"/>
              </a:ext>
            </a:extLst>
          </p:cNvPr>
          <p:cNvSpPr txBox="1"/>
          <p:nvPr/>
        </p:nvSpPr>
        <p:spPr>
          <a:xfrm>
            <a:off x="1219346" y="1507002"/>
            <a:ext cx="5043590" cy="1200329"/>
          </a:xfrm>
          <a:prstGeom prst="rect">
            <a:avLst/>
          </a:prstGeom>
          <a:noFill/>
        </p:spPr>
        <p:txBody>
          <a:bodyPr wrap="square" rtlCol="0">
            <a:spAutoFit/>
          </a:bodyPr>
          <a:lstStyle/>
          <a:p>
            <a:r>
              <a:rPr lang="en-US" sz="1800" b="1" i="0" u="none" strike="noStrike" dirty="0">
                <a:effectLst/>
                <a:latin typeface="Gill Sans Nova Light" panose="020B0302020104020203" pitchFamily="34" charset="0"/>
              </a:rPr>
              <a:t>        </a:t>
            </a:r>
            <a:r>
              <a:rPr lang="el-GR" sz="1800" b="1" i="0" u="none" strike="noStrike" dirty="0">
                <a:effectLst/>
                <a:latin typeface="Gill Sans Nova Light" panose="020B0302020104020203" pitchFamily="34" charset="0"/>
              </a:rPr>
              <a:t>Βασικ</a:t>
            </a:r>
            <a:r>
              <a:rPr lang="el-GR" sz="1800" b="1" dirty="0">
                <a:latin typeface="Gill Sans Nova Light" panose="020B0302020104020203" pitchFamily="34" charset="0"/>
              </a:rPr>
              <a:t>οί</a:t>
            </a:r>
            <a:r>
              <a:rPr lang="el-GR" sz="1800" b="1" i="0" u="none" strike="noStrike" dirty="0">
                <a:effectLst/>
                <a:latin typeface="Gill Sans Nova Light" panose="020B0302020104020203" pitchFamily="34" charset="0"/>
              </a:rPr>
              <a:t> εννοιολογικοί πυρήνες : Τραγωδία των Κοινών- </a:t>
            </a:r>
            <a:r>
              <a:rPr lang="el-GR" sz="1800" b="1" i="0" u="none" strike="noStrike" dirty="0" err="1">
                <a:effectLst/>
                <a:latin typeface="Gill Sans Nova Light" panose="020B0302020104020203" pitchFamily="34" charset="0"/>
              </a:rPr>
              <a:t>Garrett</a:t>
            </a:r>
            <a:r>
              <a:rPr lang="el-GR" sz="1800" b="1" i="0" u="none" strike="noStrike" dirty="0">
                <a:effectLst/>
                <a:latin typeface="Gill Sans Nova Light" panose="020B0302020104020203" pitchFamily="34" charset="0"/>
              </a:rPr>
              <a:t> </a:t>
            </a:r>
            <a:r>
              <a:rPr lang="el-GR" sz="1800" b="1" i="0" u="none" strike="noStrike" dirty="0" err="1">
                <a:effectLst/>
                <a:latin typeface="Gill Sans Nova Light" panose="020B0302020104020203" pitchFamily="34" charset="0"/>
              </a:rPr>
              <a:t>Hardin</a:t>
            </a:r>
            <a:r>
              <a:rPr lang="el-GR" sz="1800" b="1" dirty="0">
                <a:latin typeface="Gill Sans Nova Light" panose="020B0302020104020203" pitchFamily="34" charset="0"/>
              </a:rPr>
              <a:t> και </a:t>
            </a:r>
            <a:r>
              <a:rPr lang="el-GR" sz="1800" b="1" i="0" u="none" strike="noStrike" dirty="0">
                <a:effectLst/>
                <a:latin typeface="Gill Sans Nova Light" panose="020B0302020104020203" pitchFamily="34" charset="0"/>
              </a:rPr>
              <a:t>η Θεωρία των Παιγνίων-</a:t>
            </a:r>
            <a:r>
              <a:rPr lang="el-GR" sz="1800" b="1" i="0" u="none" strike="noStrike" dirty="0" err="1">
                <a:effectLst/>
                <a:latin typeface="Gill Sans Nova Light" panose="020B0302020104020203" pitchFamily="34" charset="0"/>
              </a:rPr>
              <a:t>John</a:t>
            </a:r>
            <a:r>
              <a:rPr lang="el-GR" sz="1800" b="1" i="0" u="none" strike="noStrike" dirty="0">
                <a:effectLst/>
                <a:latin typeface="Gill Sans Nova Light" panose="020B0302020104020203" pitchFamily="34" charset="0"/>
              </a:rPr>
              <a:t> </a:t>
            </a:r>
            <a:r>
              <a:rPr lang="el-GR" sz="1800" b="1" i="0" u="none" strike="noStrike" dirty="0" err="1">
                <a:effectLst/>
                <a:latin typeface="Gill Sans Nova Light" panose="020B0302020104020203" pitchFamily="34" charset="0"/>
              </a:rPr>
              <a:t>von</a:t>
            </a:r>
            <a:r>
              <a:rPr lang="el-GR" sz="1800" b="1" i="0" u="none" strike="noStrike" dirty="0">
                <a:effectLst/>
                <a:latin typeface="Gill Sans Nova Light" panose="020B0302020104020203" pitchFamily="34" charset="0"/>
              </a:rPr>
              <a:t> </a:t>
            </a:r>
            <a:r>
              <a:rPr lang="el-GR" sz="1800" b="1" i="0" u="none" strike="noStrike" dirty="0" err="1">
                <a:effectLst/>
                <a:latin typeface="Gill Sans Nova Light" panose="020B0302020104020203" pitchFamily="34" charset="0"/>
              </a:rPr>
              <a:t>Neumann</a:t>
            </a:r>
            <a:endParaRPr lang="el-GR" sz="1800" b="1" i="0" u="none" strike="noStrike" dirty="0">
              <a:effectLst/>
              <a:latin typeface="Gill Sans Nova Light" panose="020B0302020104020203" pitchFamily="34" charset="0"/>
            </a:endParaRPr>
          </a:p>
          <a:p>
            <a:endParaRPr lang="el-GR" dirty="0"/>
          </a:p>
        </p:txBody>
      </p:sp>
      <p:pic>
        <p:nvPicPr>
          <p:cNvPr id="13" name="Βίντεο χωρίς τίτλο - Δημιουργήθηκε με το Clipchamp">
            <a:hlinkClick r:id="" action="ppaction://media"/>
            <a:extLst>
              <a:ext uri="{FF2B5EF4-FFF2-40B4-BE49-F238E27FC236}">
                <a16:creationId xmlns:a16="http://schemas.microsoft.com/office/drawing/2014/main" id="{893DC05E-4421-5088-A36E-5DE9C89760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17362" y="2197844"/>
            <a:ext cx="4923342" cy="3692506"/>
          </a:xfrm>
          <a:prstGeom prst="rect">
            <a:avLst/>
          </a:prstGeom>
        </p:spPr>
      </p:pic>
      <p:sp>
        <p:nvSpPr>
          <p:cNvPr id="14" name="Rectangle 13">
            <a:extLst>
              <a:ext uri="{FF2B5EF4-FFF2-40B4-BE49-F238E27FC236}">
                <a16:creationId xmlns:a16="http://schemas.microsoft.com/office/drawing/2014/main" id="{3C174BED-585A-5268-5B68-B6C635C7632E}"/>
              </a:ext>
            </a:extLst>
          </p:cNvPr>
          <p:cNvSpPr/>
          <p:nvPr/>
        </p:nvSpPr>
        <p:spPr>
          <a:xfrm rot="5400000">
            <a:off x="6513000" y="-4571078"/>
            <a:ext cx="18000" cy="11340000"/>
          </a:xfrm>
          <a:prstGeom prst="rect">
            <a:avLst/>
          </a:prstGeom>
          <a:solidFill>
            <a:srgbClr val="FF0000">
              <a:alpha val="96000"/>
            </a:srgbClr>
          </a:solidFill>
          <a:ln>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Rectangle 14">
            <a:extLst>
              <a:ext uri="{FF2B5EF4-FFF2-40B4-BE49-F238E27FC236}">
                <a16:creationId xmlns:a16="http://schemas.microsoft.com/office/drawing/2014/main" id="{76B2B4BE-8FEB-B444-155D-08940DE36935}"/>
              </a:ext>
            </a:extLst>
          </p:cNvPr>
          <p:cNvSpPr/>
          <p:nvPr/>
        </p:nvSpPr>
        <p:spPr>
          <a:xfrm>
            <a:off x="6513000" y="1089922"/>
            <a:ext cx="18000" cy="5760000"/>
          </a:xfrm>
          <a:prstGeom prst="rect">
            <a:avLst/>
          </a:prstGeom>
          <a:solidFill>
            <a:srgbClr val="FF0000">
              <a:alpha val="96000"/>
            </a:srgbClr>
          </a:solidFill>
          <a:ln>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09693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0000">
            <a:alpha val="83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C1D29-5352-5F00-1D21-B5617C3B6145}"/>
              </a:ext>
            </a:extLst>
          </p:cNvPr>
          <p:cNvSpPr>
            <a:spLocks noGrp="1"/>
          </p:cNvSpPr>
          <p:nvPr>
            <p:ph type="title"/>
          </p:nvPr>
        </p:nvSpPr>
        <p:spPr>
          <a:xfrm rot="16200000">
            <a:off x="179195" y="3077669"/>
            <a:ext cx="2973326" cy="2494632"/>
          </a:xfrm>
        </p:spPr>
        <p:txBody>
          <a:bodyPr>
            <a:normAutofit/>
          </a:bodyPr>
          <a:lstStyle/>
          <a:p>
            <a:r>
              <a:rPr lang="en-US" sz="9600" dirty="0">
                <a:latin typeface="Rockwell Nova Cond" panose="02060506020205020403" pitchFamily="18" charset="0"/>
              </a:rPr>
              <a:t>Pseudo </a:t>
            </a:r>
            <a:endParaRPr lang="el-GR" sz="9600" dirty="0">
              <a:latin typeface="Rockwell Nova Cond" panose="02060506020205020403" pitchFamily="18" charset="0"/>
            </a:endParaRPr>
          </a:p>
        </p:txBody>
      </p:sp>
      <p:sp>
        <p:nvSpPr>
          <p:cNvPr id="3" name="Content Placeholder 2">
            <a:extLst>
              <a:ext uri="{FF2B5EF4-FFF2-40B4-BE49-F238E27FC236}">
                <a16:creationId xmlns:a16="http://schemas.microsoft.com/office/drawing/2014/main" id="{52F7762D-3753-C6EC-6D1A-5D4D24608A63}"/>
              </a:ext>
            </a:extLst>
          </p:cNvPr>
          <p:cNvSpPr>
            <a:spLocks noGrp="1"/>
          </p:cNvSpPr>
          <p:nvPr>
            <p:ph sz="half" idx="1"/>
          </p:nvPr>
        </p:nvSpPr>
        <p:spPr>
          <a:xfrm>
            <a:off x="5811459" y="1663063"/>
            <a:ext cx="2997261" cy="4447371"/>
          </a:xfrm>
        </p:spPr>
        <p:txBody>
          <a:bodyPr numCol="1">
            <a:noAutofit/>
          </a:bodyPr>
          <a:lstStyle/>
          <a:p>
            <a:pPr algn="l" rtl="0" fontAlgn="base">
              <a:lnSpc>
                <a:spcPts val="1575"/>
              </a:lnSpc>
              <a:buNone/>
            </a:pPr>
            <a:r>
              <a:rPr lang="el-GR" sz="1400" b="0" i="0" dirty="0">
                <a:solidFill>
                  <a:schemeClr val="bg1"/>
                </a:solidFill>
                <a:effectLst/>
                <a:latin typeface="Gill Sans Nova Light" panose="020B0302020104020203" pitchFamily="34" charset="0"/>
              </a:rPr>
              <a:t>11.Για κάθε κινούμενο στοιχείο: </a:t>
            </a:r>
          </a:p>
          <a:p>
            <a:pPr algn="l" rtl="0" fontAlgn="base">
              <a:lnSpc>
                <a:spcPts val="1575"/>
              </a:lnSpc>
              <a:buNone/>
            </a:pPr>
            <a:r>
              <a:rPr lang="el-GR" sz="1400" b="0" i="0" dirty="0">
                <a:solidFill>
                  <a:schemeClr val="bg1"/>
                </a:solidFill>
                <a:effectLst/>
                <a:latin typeface="Gill Sans Nova Light" panose="020B0302020104020203" pitchFamily="34" charset="0"/>
              </a:rPr>
              <a:t>12.___Υπολόγισε αρχική του θέση με βάση τη γωνία </a:t>
            </a:r>
          </a:p>
          <a:p>
            <a:pPr algn="l" rtl="0" fontAlgn="base">
              <a:lnSpc>
                <a:spcPts val="1575"/>
              </a:lnSpc>
              <a:buNone/>
            </a:pPr>
            <a:r>
              <a:rPr lang="el-GR" sz="1400" b="0" i="0" dirty="0">
                <a:solidFill>
                  <a:schemeClr val="bg1"/>
                </a:solidFill>
                <a:effectLst/>
                <a:latin typeface="Gill Sans Nova Light" panose="020B0302020104020203" pitchFamily="34" charset="0"/>
              </a:rPr>
              <a:t>13.___Αποθήκευσε τις τιμές αυτές </a:t>
            </a:r>
          </a:p>
          <a:p>
            <a:pPr algn="l" rtl="0" fontAlgn="base">
              <a:lnSpc>
                <a:spcPts val="1575"/>
              </a:lnSpc>
              <a:buNone/>
            </a:pPr>
            <a:r>
              <a:rPr lang="el-GR" sz="1400" b="0" i="0" dirty="0">
                <a:solidFill>
                  <a:schemeClr val="bg1"/>
                </a:solidFill>
                <a:effectLst/>
                <a:latin typeface="Gill Sans Nova Light" panose="020B0302020104020203" pitchFamily="34" charset="0"/>
              </a:rPr>
              <a:t>14.Καθάρισε το φόντο </a:t>
            </a:r>
          </a:p>
          <a:p>
            <a:pPr algn="l" rtl="0" fontAlgn="base">
              <a:lnSpc>
                <a:spcPts val="1575"/>
              </a:lnSpc>
              <a:buNone/>
            </a:pPr>
            <a:r>
              <a:rPr lang="el-GR" sz="1400" b="0" i="0" dirty="0">
                <a:solidFill>
                  <a:schemeClr val="bg1"/>
                </a:solidFill>
                <a:effectLst/>
                <a:latin typeface="Gill Sans Nova Light" panose="020B0302020104020203" pitchFamily="34" charset="0"/>
              </a:rPr>
              <a:t>15.Σχεδίασε ετικέτες για κάθε slider </a:t>
            </a:r>
          </a:p>
          <a:p>
            <a:pPr algn="l" rtl="0" fontAlgn="base">
              <a:lnSpc>
                <a:spcPts val="1575"/>
              </a:lnSpc>
              <a:buNone/>
            </a:pPr>
            <a:r>
              <a:rPr lang="el-GR" sz="1400" b="0" i="0" dirty="0">
                <a:solidFill>
                  <a:schemeClr val="bg1"/>
                </a:solidFill>
                <a:effectLst/>
                <a:latin typeface="Gill Sans Nova Light" panose="020B0302020104020203" pitchFamily="34" charset="0"/>
              </a:rPr>
              <a:t>16.Υπολόγισε κεντρικό σημείο καμβά </a:t>
            </a:r>
          </a:p>
          <a:p>
            <a:pPr algn="l" rtl="0" fontAlgn="base">
              <a:lnSpc>
                <a:spcPts val="1575"/>
              </a:lnSpc>
              <a:buNone/>
            </a:pPr>
            <a:r>
              <a:rPr lang="el-GR" sz="1400" b="0" i="0" dirty="0">
                <a:solidFill>
                  <a:schemeClr val="bg1"/>
                </a:solidFill>
                <a:effectLst/>
                <a:latin typeface="Gill Sans Nova Light" panose="020B0302020104020203" pitchFamily="34" charset="0"/>
              </a:rPr>
              <a:t>17.Ανάκτησε τιμές από sliders </a:t>
            </a:r>
          </a:p>
          <a:p>
            <a:pPr algn="l" rtl="0" fontAlgn="base">
              <a:lnSpc>
                <a:spcPts val="1575"/>
              </a:lnSpc>
              <a:buNone/>
            </a:pPr>
            <a:r>
              <a:rPr lang="el-GR" sz="1400" b="0" i="0" dirty="0">
                <a:solidFill>
                  <a:schemeClr val="bg1"/>
                </a:solidFill>
                <a:effectLst/>
                <a:latin typeface="Gill Sans Nova Light" panose="020B0302020104020203" pitchFamily="34" charset="0"/>
              </a:rPr>
              <a:t>18.Υπολόγισε ακτίνα κύκλου </a:t>
            </a:r>
          </a:p>
          <a:p>
            <a:pPr algn="l" rtl="0" fontAlgn="base">
              <a:lnSpc>
                <a:spcPts val="1575"/>
              </a:lnSpc>
              <a:buNone/>
            </a:pPr>
            <a:r>
              <a:rPr lang="el-GR" sz="1400" b="0" i="0" dirty="0">
                <a:solidFill>
                  <a:schemeClr val="bg1"/>
                </a:solidFill>
                <a:effectLst/>
                <a:latin typeface="Gill Sans Nova Light" panose="020B0302020104020203" pitchFamily="34" charset="0"/>
              </a:rPr>
              <a:t>19. Υπολόγισε θέση (x, y) κάθε κυκλικού στοιχείου με βάση: </a:t>
            </a:r>
          </a:p>
          <a:p>
            <a:pPr marL="0" indent="0" algn="l" rtl="0" fontAlgn="base">
              <a:lnSpc>
                <a:spcPts val="1575"/>
              </a:lnSpc>
              <a:buNone/>
            </a:pPr>
            <a:r>
              <a:rPr lang="el-GR" sz="1400" b="0" i="0" dirty="0">
                <a:solidFill>
                  <a:schemeClr val="bg1"/>
                </a:solidFill>
                <a:effectLst/>
                <a:latin typeface="Gill Sans Nova Light" panose="020B0302020104020203" pitchFamily="34" charset="0"/>
              </a:rPr>
              <a:t>20.___Γωνία, ακτίνα, οριζόντια και κατακόρυφη μετατόπιση </a:t>
            </a:r>
            <a:endParaRPr lang="en-US" sz="1400" b="0" i="0" dirty="0">
              <a:solidFill>
                <a:schemeClr val="bg1"/>
              </a:solidFill>
              <a:effectLst/>
              <a:latin typeface="Gill Sans Nova Light" panose="020B0302020104020203" pitchFamily="34" charset="0"/>
            </a:endParaRPr>
          </a:p>
          <a:p>
            <a:pPr marL="0" indent="0" fontAlgn="base">
              <a:lnSpc>
                <a:spcPts val="1575"/>
              </a:lnSpc>
              <a:buNone/>
            </a:pPr>
            <a:r>
              <a:rPr lang="el-GR" sz="1400" b="0" i="0" dirty="0">
                <a:solidFill>
                  <a:schemeClr val="bg1"/>
                </a:solidFill>
                <a:effectLst/>
                <a:latin typeface="Gill Sans Nova Light" panose="020B0302020104020203" pitchFamily="34" charset="0"/>
              </a:rPr>
              <a:t>21.___Συνθήκες που επηρεάζουν την τυχαιότητα </a:t>
            </a:r>
          </a:p>
          <a:p>
            <a:pPr marL="0" indent="0" algn="l" rtl="0" fontAlgn="base">
              <a:lnSpc>
                <a:spcPts val="1575"/>
              </a:lnSpc>
              <a:buNone/>
            </a:pPr>
            <a:endParaRPr lang="el-GR" sz="1400" b="0" i="0" dirty="0">
              <a:solidFill>
                <a:schemeClr val="bg1"/>
              </a:solidFill>
              <a:effectLst/>
              <a:latin typeface="Gill Sans Nova Light" panose="020B0302020104020203" pitchFamily="34" charset="0"/>
            </a:endParaRPr>
          </a:p>
        </p:txBody>
      </p:sp>
      <p:sp>
        <p:nvSpPr>
          <p:cNvPr id="4" name="Content Placeholder 3">
            <a:extLst>
              <a:ext uri="{FF2B5EF4-FFF2-40B4-BE49-F238E27FC236}">
                <a16:creationId xmlns:a16="http://schemas.microsoft.com/office/drawing/2014/main" id="{2BEBC1ED-E738-659F-2064-D841702AF42A}"/>
              </a:ext>
            </a:extLst>
          </p:cNvPr>
          <p:cNvSpPr>
            <a:spLocks noGrp="1"/>
          </p:cNvSpPr>
          <p:nvPr>
            <p:ph sz="half" idx="2"/>
          </p:nvPr>
        </p:nvSpPr>
        <p:spPr>
          <a:xfrm>
            <a:off x="8959148" y="1663064"/>
            <a:ext cx="2860039" cy="4447370"/>
          </a:xfrm>
        </p:spPr>
        <p:txBody>
          <a:bodyPr>
            <a:noAutofit/>
          </a:bodyPr>
          <a:lstStyle/>
          <a:p>
            <a:pPr algn="l" rtl="0" fontAlgn="base">
              <a:lnSpc>
                <a:spcPts val="1575"/>
              </a:lnSpc>
              <a:buNone/>
            </a:pPr>
            <a:r>
              <a:rPr lang="el-GR" sz="1400" b="0" i="0" dirty="0">
                <a:solidFill>
                  <a:schemeClr val="bg1"/>
                </a:solidFill>
                <a:effectLst/>
                <a:latin typeface="Gill Sans Nova Light" panose="020B0302020104020203" pitchFamily="34" charset="0"/>
              </a:rPr>
              <a:t>22. Βρες χρώμα και διαφάνεια με βάση συναισθηματικά χαρακτηριστικά </a:t>
            </a:r>
          </a:p>
          <a:p>
            <a:pPr algn="l" rtl="0" fontAlgn="base">
              <a:lnSpc>
                <a:spcPts val="1575"/>
              </a:lnSpc>
              <a:buNone/>
            </a:pPr>
            <a:r>
              <a:rPr lang="el-GR" sz="1400" b="0" i="0" dirty="0">
                <a:solidFill>
                  <a:schemeClr val="bg1"/>
                </a:solidFill>
                <a:effectLst/>
                <a:latin typeface="Gill Sans Nova Light" panose="020B0302020104020203" pitchFamily="34" charset="0"/>
              </a:rPr>
              <a:t>23. Όρισε πάχος περιγράμματος </a:t>
            </a:r>
          </a:p>
          <a:p>
            <a:pPr algn="l" rtl="0" fontAlgn="base">
              <a:lnSpc>
                <a:spcPts val="1575"/>
              </a:lnSpc>
              <a:buNone/>
            </a:pPr>
            <a:r>
              <a:rPr lang="el-GR" sz="1400" b="0" i="0" dirty="0">
                <a:solidFill>
                  <a:schemeClr val="bg1"/>
                </a:solidFill>
                <a:effectLst/>
                <a:latin typeface="Gill Sans Nova Light" panose="020B0302020104020203" pitchFamily="34" charset="0"/>
              </a:rPr>
              <a:t>24.Σχεδίασε κάθε κυκλικό στοιχείο με τα παραπάνω χαρακτηριστικά </a:t>
            </a:r>
          </a:p>
          <a:p>
            <a:pPr algn="l" rtl="0" fontAlgn="base">
              <a:lnSpc>
                <a:spcPts val="1575"/>
              </a:lnSpc>
              <a:buNone/>
            </a:pPr>
            <a:r>
              <a:rPr lang="el-GR" sz="1400" b="0" i="0" dirty="0">
                <a:solidFill>
                  <a:schemeClr val="bg1"/>
                </a:solidFill>
                <a:effectLst/>
                <a:latin typeface="Gill Sans Nova Light" panose="020B0302020104020203" pitchFamily="34" charset="0"/>
              </a:rPr>
              <a:t>25.Υπολόγισε συνολική «Αποτελεσματικότητα»: </a:t>
            </a:r>
          </a:p>
          <a:p>
            <a:pPr algn="l" rtl="0" fontAlgn="base">
              <a:lnSpc>
                <a:spcPts val="1575"/>
              </a:lnSpc>
              <a:buNone/>
            </a:pPr>
            <a:r>
              <a:rPr lang="el-GR" sz="1400" b="0" i="0" dirty="0">
                <a:solidFill>
                  <a:schemeClr val="bg1"/>
                </a:solidFill>
                <a:effectLst/>
                <a:latin typeface="Gill Sans Nova Light" panose="020B0302020104020203" pitchFamily="34" charset="0"/>
              </a:rPr>
              <a:t>26.___Συνδύασε θετικά (π.χ. συνεργασία, ενσυναίσθηση) και αρνητικά χαρακτηριστικά (π.χ. εγωισμός, ανταγωνιστικότητα, ανοχή στην ανισότητα) </a:t>
            </a:r>
          </a:p>
          <a:p>
            <a:pPr algn="l" rtl="0" fontAlgn="base">
              <a:lnSpc>
                <a:spcPts val="1575"/>
              </a:lnSpc>
              <a:buNone/>
            </a:pPr>
            <a:r>
              <a:rPr lang="el-GR" sz="1400" b="0" i="0" dirty="0">
                <a:solidFill>
                  <a:schemeClr val="bg1"/>
                </a:solidFill>
                <a:effectLst/>
                <a:latin typeface="Gill Sans Nova Light" panose="020B0302020104020203" pitchFamily="34" charset="0"/>
              </a:rPr>
              <a:t>27.___Εξήγαγε έναν αριθμητικό δείκτη απόδοσης </a:t>
            </a:r>
          </a:p>
          <a:p>
            <a:pPr marL="0" indent="0" algn="l" rtl="0" fontAlgn="base">
              <a:lnSpc>
                <a:spcPts val="1575"/>
              </a:lnSpc>
              <a:spcAft>
                <a:spcPts val="400"/>
              </a:spcAft>
              <a:buNone/>
            </a:pPr>
            <a:r>
              <a:rPr lang="el-GR" sz="1400" b="0" i="0" dirty="0">
                <a:solidFill>
                  <a:schemeClr val="bg1"/>
                </a:solidFill>
                <a:effectLst/>
                <a:latin typeface="Gill Sans Nova Light" panose="020B0302020104020203" pitchFamily="34" charset="0"/>
              </a:rPr>
              <a:t>28.Εμφάνισε τον δείκτη στο κάτω μέρος του καμβά </a:t>
            </a:r>
          </a:p>
        </p:txBody>
      </p:sp>
      <p:sp>
        <p:nvSpPr>
          <p:cNvPr id="5" name="Rectangle 4">
            <a:extLst>
              <a:ext uri="{FF2B5EF4-FFF2-40B4-BE49-F238E27FC236}">
                <a16:creationId xmlns:a16="http://schemas.microsoft.com/office/drawing/2014/main" id="{F509B45D-ED8A-9558-4A5D-36C7ADC93D97}"/>
              </a:ext>
            </a:extLst>
          </p:cNvPr>
          <p:cNvSpPr/>
          <p:nvPr/>
        </p:nvSpPr>
        <p:spPr>
          <a:xfrm>
            <a:off x="850334" y="0"/>
            <a:ext cx="18000" cy="6858001"/>
          </a:xfrm>
          <a:prstGeom prst="rect">
            <a:avLst/>
          </a:prstGeom>
          <a:solidFill>
            <a:schemeClr val="tx1">
              <a:alpha val="96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solidFill>
                <a:schemeClr val="tx1"/>
              </a:solidFill>
            </a:endParaRPr>
          </a:p>
        </p:txBody>
      </p:sp>
      <p:sp>
        <p:nvSpPr>
          <p:cNvPr id="7" name="TextBox 6">
            <a:extLst>
              <a:ext uri="{FF2B5EF4-FFF2-40B4-BE49-F238E27FC236}">
                <a16:creationId xmlns:a16="http://schemas.microsoft.com/office/drawing/2014/main" id="{79E6BCAC-D15C-DC07-9218-E0A8A3B2C926}"/>
              </a:ext>
            </a:extLst>
          </p:cNvPr>
          <p:cNvSpPr txBox="1"/>
          <p:nvPr/>
        </p:nvSpPr>
        <p:spPr>
          <a:xfrm rot="16200000">
            <a:off x="759347" y="878233"/>
            <a:ext cx="2661920" cy="1569660"/>
          </a:xfrm>
          <a:prstGeom prst="rect">
            <a:avLst/>
          </a:prstGeom>
          <a:noFill/>
        </p:spPr>
        <p:txBody>
          <a:bodyPr wrap="square" rtlCol="0">
            <a:spAutoFit/>
          </a:bodyPr>
          <a:lstStyle/>
          <a:p>
            <a:r>
              <a:rPr lang="en-US" sz="9600" dirty="0">
                <a:solidFill>
                  <a:srgbClr val="F5F0E4"/>
                </a:solidFill>
                <a:latin typeface="Rockwell Nova Cond" panose="02060506020205020403" pitchFamily="18" charset="0"/>
              </a:rPr>
              <a:t>Code</a:t>
            </a:r>
            <a:endParaRPr lang="el-GR" sz="9600" dirty="0">
              <a:solidFill>
                <a:srgbClr val="F5F0E4"/>
              </a:solidFill>
              <a:latin typeface="Rockwell Nova Cond" panose="02060506020205020403" pitchFamily="18" charset="0"/>
            </a:endParaRPr>
          </a:p>
        </p:txBody>
      </p:sp>
      <p:sp>
        <p:nvSpPr>
          <p:cNvPr id="8" name="TextBox 7">
            <a:extLst>
              <a:ext uri="{FF2B5EF4-FFF2-40B4-BE49-F238E27FC236}">
                <a16:creationId xmlns:a16="http://schemas.microsoft.com/office/drawing/2014/main" id="{34E96732-6F35-A374-1958-5F3F4282CDD6}"/>
              </a:ext>
            </a:extLst>
          </p:cNvPr>
          <p:cNvSpPr txBox="1"/>
          <p:nvPr/>
        </p:nvSpPr>
        <p:spPr>
          <a:xfrm>
            <a:off x="11003280" y="101600"/>
            <a:ext cx="1422400" cy="1015663"/>
          </a:xfrm>
          <a:prstGeom prst="rect">
            <a:avLst/>
          </a:prstGeom>
          <a:noFill/>
        </p:spPr>
        <p:txBody>
          <a:bodyPr wrap="square" rtlCol="0">
            <a:spAutoFit/>
          </a:bodyPr>
          <a:lstStyle/>
          <a:p>
            <a:r>
              <a:rPr lang="en-US" sz="6000" dirty="0">
                <a:solidFill>
                  <a:srgbClr val="F5F0E4"/>
                </a:solidFill>
                <a:latin typeface="Amasis MT Pro Black" panose="02040A04050005020304" pitchFamily="18" charset="0"/>
              </a:rPr>
              <a:t>03</a:t>
            </a:r>
            <a:endParaRPr lang="el-GR" sz="6000" dirty="0">
              <a:solidFill>
                <a:srgbClr val="F5F0E4"/>
              </a:solidFill>
              <a:latin typeface="Amasis MT Pro Black" panose="02040A04050005020304" pitchFamily="18" charset="0"/>
            </a:endParaRPr>
          </a:p>
        </p:txBody>
      </p:sp>
      <p:sp>
        <p:nvSpPr>
          <p:cNvPr id="9" name="TextBox 8">
            <a:extLst>
              <a:ext uri="{FF2B5EF4-FFF2-40B4-BE49-F238E27FC236}">
                <a16:creationId xmlns:a16="http://schemas.microsoft.com/office/drawing/2014/main" id="{9FBD5222-EA76-3178-7717-243831E81EF7}"/>
              </a:ext>
            </a:extLst>
          </p:cNvPr>
          <p:cNvSpPr txBox="1"/>
          <p:nvPr/>
        </p:nvSpPr>
        <p:spPr>
          <a:xfrm>
            <a:off x="2692609" y="1663064"/>
            <a:ext cx="2807122" cy="4447371"/>
          </a:xfrm>
          <a:prstGeom prst="rect">
            <a:avLst/>
          </a:prstGeom>
          <a:noFill/>
        </p:spPr>
        <p:txBody>
          <a:bodyPr wrap="square" rtlCol="0">
            <a:spAutoFit/>
          </a:bodyPr>
          <a:lstStyle/>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1. Δημιούργησε λίστα για sliders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2. Όρισε λίστα με χαρακτηριστικά/ιδιότητες προσωπικότητας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3. Όρισε αριθμό κυκλικών στοιχείων που θα κινούνται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4. Καθόρισε βασική ακτίνα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5. Δημιούργησε λίστα για τα στοιχεία που θα κινούνται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6. Όρισε σταθερή γωνιακή ταχύτητα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7.Δημιούργησε καμβά με μέγεθος παραθύρου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8.Για κάθε ιδιότητα: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9.___ Δημιούργησε και τοποθέτησε ένα slider </a:t>
            </a:r>
          </a:p>
          <a:p>
            <a:pPr marL="0" marR="0" lvl="0" indent="0" algn="l" defTabSz="914400" rtl="0" eaLnBrk="1" fontAlgn="base" latinLnBrk="0" hangingPunct="1">
              <a:spcBef>
                <a:spcPts val="0"/>
              </a:spcBef>
              <a:spcAft>
                <a:spcPts val="600"/>
              </a:spcAft>
              <a:buClrTx/>
              <a:buSzTx/>
              <a:buFontTx/>
              <a:buNone/>
              <a:tabLst/>
              <a:defRPr/>
            </a:pPr>
            <a:r>
              <a:rPr kumimoji="0" lang="el-GR" sz="1400" b="0" i="0" u="none" strike="noStrike" kern="1200" cap="none" spc="0" normalizeH="0" baseline="0" noProof="0" dirty="0">
                <a:ln>
                  <a:noFill/>
                </a:ln>
                <a:solidFill>
                  <a:prstClr val="white"/>
                </a:solidFill>
                <a:effectLst/>
                <a:uLnTx/>
                <a:uFillTx/>
                <a:latin typeface="Gill Sans Nova Light" panose="020B0302020104020203" pitchFamily="34" charset="0"/>
                <a:ea typeface="+mn-ea"/>
                <a:cs typeface="+mn-cs"/>
              </a:rPr>
              <a:t>10.__Πρόσθεσέ το στη λίστα sliders </a:t>
            </a:r>
          </a:p>
        </p:txBody>
      </p:sp>
      <p:cxnSp>
        <p:nvCxnSpPr>
          <p:cNvPr id="11" name="Straight Connector 10">
            <a:extLst>
              <a:ext uri="{FF2B5EF4-FFF2-40B4-BE49-F238E27FC236}">
                <a16:creationId xmlns:a16="http://schemas.microsoft.com/office/drawing/2014/main" id="{F866CAC7-0766-CAF6-E167-6EB033DC1CCC}"/>
              </a:ext>
            </a:extLst>
          </p:cNvPr>
          <p:cNvCxnSpPr/>
          <p:nvPr/>
        </p:nvCxnSpPr>
        <p:spPr>
          <a:xfrm>
            <a:off x="5618480" y="1534160"/>
            <a:ext cx="0" cy="4490720"/>
          </a:xfrm>
          <a:prstGeom prst="line">
            <a:avLst/>
          </a:prstGeom>
          <a:ln>
            <a:solidFill>
              <a:srgbClr val="F5F0E4"/>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1489698-3958-383A-A649-87D7B1A00BA7}"/>
              </a:ext>
            </a:extLst>
          </p:cNvPr>
          <p:cNvCxnSpPr/>
          <p:nvPr/>
        </p:nvCxnSpPr>
        <p:spPr>
          <a:xfrm>
            <a:off x="8727440" y="1534160"/>
            <a:ext cx="0" cy="4490720"/>
          </a:xfrm>
          <a:prstGeom prst="line">
            <a:avLst/>
          </a:prstGeom>
          <a:ln>
            <a:solidFill>
              <a:srgbClr val="F5F0E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5386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0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F08CF-E605-DF44-7CBA-343F4B3F24E4}"/>
              </a:ext>
            </a:extLst>
          </p:cNvPr>
          <p:cNvSpPr>
            <a:spLocks noGrp="1"/>
          </p:cNvSpPr>
          <p:nvPr>
            <p:ph type="title"/>
          </p:nvPr>
        </p:nvSpPr>
        <p:spPr>
          <a:xfrm>
            <a:off x="1198880" y="294640"/>
            <a:ext cx="10515600" cy="1325563"/>
          </a:xfrm>
        </p:spPr>
        <p:txBody>
          <a:bodyPr>
            <a:normAutofit/>
          </a:bodyPr>
          <a:lstStyle/>
          <a:p>
            <a:r>
              <a:rPr lang="en-US" sz="5400" dirty="0">
                <a:latin typeface="Rockwell Nova Cond" panose="02060506020205020403" pitchFamily="18" charset="0"/>
              </a:rPr>
              <a:t>COMPLICATIONS</a:t>
            </a:r>
            <a:endParaRPr lang="el-GR" sz="5400" dirty="0">
              <a:latin typeface="Rockwell Nova Cond" panose="02060506020205020403" pitchFamily="18" charset="0"/>
            </a:endParaRPr>
          </a:p>
        </p:txBody>
      </p:sp>
      <p:sp>
        <p:nvSpPr>
          <p:cNvPr id="3" name="Content Placeholder 2">
            <a:extLst>
              <a:ext uri="{FF2B5EF4-FFF2-40B4-BE49-F238E27FC236}">
                <a16:creationId xmlns:a16="http://schemas.microsoft.com/office/drawing/2014/main" id="{0032A02A-A944-6861-73B6-0977BA24E7CA}"/>
              </a:ext>
            </a:extLst>
          </p:cNvPr>
          <p:cNvSpPr>
            <a:spLocks noGrp="1"/>
          </p:cNvSpPr>
          <p:nvPr>
            <p:ph idx="1"/>
          </p:nvPr>
        </p:nvSpPr>
        <p:spPr>
          <a:xfrm>
            <a:off x="1189927" y="1927225"/>
            <a:ext cx="9491760" cy="4351338"/>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2000" b="1" i="0" u="none" strike="noStrike" cap="none" normalizeH="0" baseline="0" dirty="0">
                <a:ln>
                  <a:noFill/>
                </a:ln>
                <a:solidFill>
                  <a:srgbClr val="FF0000"/>
                </a:solidFill>
                <a:effectLst/>
                <a:latin typeface="Gill Sans Nova Light" panose="020B0302020104020203" pitchFamily="34" charset="0"/>
              </a:rPr>
              <a:t>Ομαλές αλλαγές </a:t>
            </a:r>
            <a:r>
              <a:rPr kumimoji="0" lang="el-GR" altLang="el-GR" sz="2000" i="0" u="none" strike="noStrike" cap="none" normalizeH="0" baseline="0" dirty="0">
                <a:ln>
                  <a:noFill/>
                </a:ln>
                <a:solidFill>
                  <a:schemeClr val="tx1"/>
                </a:solidFill>
                <a:effectLst/>
                <a:latin typeface="Gill Sans Nova Light" panose="020B0302020104020203" pitchFamily="34" charset="0"/>
              </a:rPr>
              <a:t>→ Αν οι μονάδες αλλάζουν συμπεριφορά απότομα, το σύστημα μπορεί να γίνει ασταθές.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l-GR" altLang="el-GR" sz="2000" i="0" u="none" strike="noStrike" cap="none" normalizeH="0" baseline="0" dirty="0">
              <a:ln>
                <a:noFill/>
              </a:ln>
              <a:solidFill>
                <a:schemeClr val="tx1"/>
              </a:solidFill>
              <a:effectLst/>
              <a:latin typeface="Gill Sans Nova Light" panose="020B03020201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2000" b="1" i="0" u="none" strike="noStrike" cap="none" normalizeH="0" baseline="0" dirty="0">
                <a:ln>
                  <a:noFill/>
                </a:ln>
                <a:solidFill>
                  <a:srgbClr val="FF0000"/>
                </a:solidFill>
                <a:effectLst/>
                <a:latin typeface="Gill Sans Nova Light" panose="020B0302020104020203" pitchFamily="34" charset="0"/>
              </a:rPr>
              <a:t>Καθαρή οπτική αναπαράσταση </a:t>
            </a:r>
            <a:r>
              <a:rPr kumimoji="0" lang="el-GR" altLang="el-GR" sz="2000" i="0" u="none" strike="noStrike" cap="none" normalizeH="0" baseline="0" dirty="0">
                <a:ln>
                  <a:noFill/>
                </a:ln>
                <a:solidFill>
                  <a:schemeClr val="tx1"/>
                </a:solidFill>
                <a:effectLst/>
                <a:latin typeface="Gill Sans Nova Light" panose="020B0302020104020203" pitchFamily="34" charset="0"/>
              </a:rPr>
              <a:t>→ Πάρα πολλές συνδέσεις κάνουν την εικόνα περίπλοκη και δυσνόητη.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2000" i="0" u="none" strike="noStrike" cap="none" normalizeH="0" baseline="0" dirty="0">
              <a:ln>
                <a:noFill/>
              </a:ln>
              <a:solidFill>
                <a:schemeClr val="tx1"/>
              </a:solidFill>
              <a:effectLst/>
              <a:latin typeface="Gill Sans Nova Light" panose="020B03020201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2000" b="1" i="0" u="none" strike="noStrike" cap="none" normalizeH="0" baseline="0" dirty="0">
                <a:ln>
                  <a:noFill/>
                </a:ln>
                <a:solidFill>
                  <a:srgbClr val="FF0000"/>
                </a:solidFill>
                <a:effectLst/>
                <a:latin typeface="Gill Sans Nova Light" panose="020B0302020104020203" pitchFamily="34" charset="0"/>
              </a:rPr>
              <a:t>Αποδοτική χρήση πόρων </a:t>
            </a:r>
            <a:r>
              <a:rPr kumimoji="0" lang="el-GR" altLang="el-GR" sz="2000" i="0" u="none" strike="noStrike" cap="none" normalizeH="0" baseline="0" dirty="0">
                <a:ln>
                  <a:noFill/>
                </a:ln>
                <a:solidFill>
                  <a:schemeClr val="tx1"/>
                </a:solidFill>
                <a:effectLst/>
                <a:latin typeface="Gill Sans Nova Light" panose="020B0302020104020203" pitchFamily="34" charset="0"/>
              </a:rPr>
              <a:t>→ Αν κάθε μονάδα κρατά πολλά δεδομένα, η επεξεργασία γίνεται πιο αργή.</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l-GR" altLang="el-GR" sz="2000" i="0" u="none" strike="noStrike" cap="none" normalizeH="0" baseline="0" dirty="0">
              <a:ln>
                <a:noFill/>
              </a:ln>
              <a:solidFill>
                <a:schemeClr val="tx1"/>
              </a:solidFill>
              <a:effectLst/>
              <a:latin typeface="Gill Sans Nova Light" panose="020B0302020104020203" pitchFamily="34" charset="0"/>
            </a:endParaRPr>
          </a:p>
          <a:p>
            <a:pPr eaLnBrk="0" fontAlgn="base" hangingPunct="0">
              <a:spcBef>
                <a:spcPct val="0"/>
              </a:spcBef>
              <a:spcAft>
                <a:spcPct val="0"/>
              </a:spcAft>
              <a:buFontTx/>
              <a:buChar char="•"/>
            </a:pPr>
            <a:r>
              <a:rPr lang="el-GR" sz="2000" b="1" dirty="0">
                <a:solidFill>
                  <a:srgbClr val="FF0000"/>
                </a:solidFill>
                <a:latin typeface="Gill Sans Nova Light" panose="020B0302020104020203" pitchFamily="34" charset="0"/>
              </a:rPr>
              <a:t>Προβλήματα συγχρονισμού </a:t>
            </a:r>
            <a:r>
              <a:rPr lang="el-GR" sz="2000" dirty="0">
                <a:latin typeface="Gill Sans Nova Light" panose="020B0302020104020203" pitchFamily="34" charset="0"/>
              </a:rPr>
              <a:t>→ Αν η κίνηση και οι αλλαγές δεν εκτελούνται ταυτόχρονα, το σύστημα μπορεί να φαίνεται ασυνεπές</a:t>
            </a:r>
            <a:endParaRPr lang="el-GR" sz="2000" dirty="0"/>
          </a:p>
        </p:txBody>
      </p:sp>
      <p:sp>
        <p:nvSpPr>
          <p:cNvPr id="4" name="Rectangle 3">
            <a:extLst>
              <a:ext uri="{FF2B5EF4-FFF2-40B4-BE49-F238E27FC236}">
                <a16:creationId xmlns:a16="http://schemas.microsoft.com/office/drawing/2014/main" id="{E2785755-DA71-9031-2DD6-0DC6C33F7E07}"/>
              </a:ext>
            </a:extLst>
          </p:cNvPr>
          <p:cNvSpPr/>
          <p:nvPr/>
        </p:nvSpPr>
        <p:spPr>
          <a:xfrm>
            <a:off x="850334" y="0"/>
            <a:ext cx="18000" cy="6858001"/>
          </a:xfrm>
          <a:prstGeom prst="rect">
            <a:avLst/>
          </a:prstGeom>
          <a:solidFill>
            <a:srgbClr val="FF0000">
              <a:alpha val="96000"/>
            </a:srgbClr>
          </a:solidFill>
          <a:ln>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a:extLst>
              <a:ext uri="{FF2B5EF4-FFF2-40B4-BE49-F238E27FC236}">
                <a16:creationId xmlns:a16="http://schemas.microsoft.com/office/drawing/2014/main" id="{7E3F35E4-D0B8-3237-36E7-14C19E64B402}"/>
              </a:ext>
            </a:extLst>
          </p:cNvPr>
          <p:cNvSpPr txBox="1"/>
          <p:nvPr/>
        </p:nvSpPr>
        <p:spPr>
          <a:xfrm>
            <a:off x="11003280" y="101600"/>
            <a:ext cx="1422400" cy="1015663"/>
          </a:xfrm>
          <a:prstGeom prst="rect">
            <a:avLst/>
          </a:prstGeom>
          <a:noFill/>
        </p:spPr>
        <p:txBody>
          <a:bodyPr wrap="square" rtlCol="0">
            <a:spAutoFit/>
          </a:bodyPr>
          <a:lstStyle/>
          <a:p>
            <a:r>
              <a:rPr lang="en-US" sz="6000" dirty="0">
                <a:solidFill>
                  <a:srgbClr val="FF0000"/>
                </a:solidFill>
                <a:latin typeface="Amasis MT Pro Black" panose="02040A04050005020304" pitchFamily="18" charset="0"/>
              </a:rPr>
              <a:t>04</a:t>
            </a:r>
            <a:endParaRPr lang="el-GR" sz="6000" dirty="0">
              <a:solidFill>
                <a:srgbClr val="FF0000"/>
              </a:solidFill>
              <a:latin typeface="Amasis MT Pro Black" panose="02040A04050005020304" pitchFamily="18" charset="0"/>
            </a:endParaRPr>
          </a:p>
        </p:txBody>
      </p:sp>
    </p:spTree>
    <p:extLst>
      <p:ext uri="{BB962C8B-B14F-4D97-AF65-F5344CB8AC3E}">
        <p14:creationId xmlns:p14="http://schemas.microsoft.com/office/powerpoint/2010/main" val="264989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0E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991227-AB03-1F23-FE66-B88A2AA567DF}"/>
              </a:ext>
            </a:extLst>
          </p:cNvPr>
          <p:cNvSpPr/>
          <p:nvPr/>
        </p:nvSpPr>
        <p:spPr>
          <a:xfrm>
            <a:off x="1425764" y="2838416"/>
            <a:ext cx="4592392" cy="2571615"/>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b="1" dirty="0"/>
          </a:p>
        </p:txBody>
      </p:sp>
      <p:sp>
        <p:nvSpPr>
          <p:cNvPr id="2" name="Title 1">
            <a:extLst>
              <a:ext uri="{FF2B5EF4-FFF2-40B4-BE49-F238E27FC236}">
                <a16:creationId xmlns:a16="http://schemas.microsoft.com/office/drawing/2014/main" id="{59D2AE16-F1EC-5A48-F3B6-28A9082E1B28}"/>
              </a:ext>
            </a:extLst>
          </p:cNvPr>
          <p:cNvSpPr>
            <a:spLocks noGrp="1"/>
          </p:cNvSpPr>
          <p:nvPr>
            <p:ph type="title"/>
          </p:nvPr>
        </p:nvSpPr>
        <p:spPr>
          <a:xfrm rot="5400000">
            <a:off x="4599061" y="1929425"/>
            <a:ext cx="3727840" cy="1325563"/>
          </a:xfrm>
        </p:spPr>
        <p:txBody>
          <a:bodyPr/>
          <a:lstStyle/>
          <a:p>
            <a:r>
              <a:rPr lang="en-US" dirty="0">
                <a:latin typeface="Rockwell Nova Cond" panose="02060506020205020403" pitchFamily="18" charset="0"/>
              </a:rPr>
              <a:t>UPCOMING VISIONS</a:t>
            </a:r>
            <a:endParaRPr lang="el-GR" dirty="0">
              <a:latin typeface="Rockwell Nova Cond" panose="02060506020205020403" pitchFamily="18" charset="0"/>
            </a:endParaRPr>
          </a:p>
        </p:txBody>
      </p:sp>
      <p:sp>
        <p:nvSpPr>
          <p:cNvPr id="3" name="Content Placeholder 2">
            <a:extLst>
              <a:ext uri="{FF2B5EF4-FFF2-40B4-BE49-F238E27FC236}">
                <a16:creationId xmlns:a16="http://schemas.microsoft.com/office/drawing/2014/main" id="{0A65E128-91C2-92F3-DF86-3048B4B45F05}"/>
              </a:ext>
            </a:extLst>
          </p:cNvPr>
          <p:cNvSpPr>
            <a:spLocks noGrp="1"/>
          </p:cNvSpPr>
          <p:nvPr>
            <p:ph idx="1"/>
          </p:nvPr>
        </p:nvSpPr>
        <p:spPr>
          <a:xfrm>
            <a:off x="1293242" y="1065757"/>
            <a:ext cx="4392435" cy="2363243"/>
          </a:xfrm>
        </p:spPr>
        <p:txBody>
          <a:bodyPr>
            <a:normAutofit/>
          </a:bodyPr>
          <a:lstStyle/>
          <a:p>
            <a:pPr indent="0">
              <a:buFont typeface="Arial" panose="020B0604020202020204" pitchFamily="34" charset="0"/>
              <a:buChar char="•"/>
            </a:pPr>
            <a:r>
              <a:rPr lang="el-GR" sz="2000" b="1" i="0" dirty="0">
                <a:solidFill>
                  <a:srgbClr val="FF0000"/>
                </a:solidFill>
                <a:effectLst/>
                <a:latin typeface="Gill Sans Nova Light" panose="020B0302020104020203" pitchFamily="34" charset="0"/>
              </a:rPr>
              <a:t>Αλληλεξάρτηση μονάδων →η κίνηση να επηρεάζει τις διπλανές μονάδες.</a:t>
            </a:r>
          </a:p>
          <a:p>
            <a:pPr indent="0"/>
            <a:r>
              <a:rPr lang="el-GR" sz="2000" b="1" i="0" dirty="0">
                <a:solidFill>
                  <a:srgbClr val="FF0000"/>
                </a:solidFill>
                <a:effectLst/>
                <a:latin typeface="Gill Sans Nova Light" panose="020B0302020104020203" pitchFamily="34" charset="0"/>
              </a:rPr>
              <a:t>Μοντελοποίηση σχέσεων μεταξύ μονάδων που ενισχύονται ή εξασθενούν βάσει αλληλεπίδρασης.</a:t>
            </a:r>
          </a:p>
          <a:p>
            <a:pPr marL="0" indent="0">
              <a:buNone/>
            </a:pPr>
            <a:endParaRPr lang="el-GR" sz="2000" i="0" dirty="0">
              <a:solidFill>
                <a:srgbClr val="222222"/>
              </a:solidFill>
              <a:effectLst/>
              <a:latin typeface="Gill Sans Nova Light" panose="020B0302020104020203" pitchFamily="34" charset="0"/>
            </a:endParaRPr>
          </a:p>
        </p:txBody>
      </p:sp>
      <p:sp>
        <p:nvSpPr>
          <p:cNvPr id="4" name="Rectangle 3">
            <a:extLst>
              <a:ext uri="{FF2B5EF4-FFF2-40B4-BE49-F238E27FC236}">
                <a16:creationId xmlns:a16="http://schemas.microsoft.com/office/drawing/2014/main" id="{68A047EE-E446-9774-0991-89DB63AAF82C}"/>
              </a:ext>
            </a:extLst>
          </p:cNvPr>
          <p:cNvSpPr/>
          <p:nvPr/>
        </p:nvSpPr>
        <p:spPr>
          <a:xfrm>
            <a:off x="850334" y="0"/>
            <a:ext cx="18000" cy="6858001"/>
          </a:xfrm>
          <a:prstGeom prst="rect">
            <a:avLst/>
          </a:prstGeom>
          <a:solidFill>
            <a:srgbClr val="FF0000">
              <a:alpha val="96000"/>
            </a:srgbClr>
          </a:solidFill>
          <a:ln>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Rectangle 6">
            <a:extLst>
              <a:ext uri="{FF2B5EF4-FFF2-40B4-BE49-F238E27FC236}">
                <a16:creationId xmlns:a16="http://schemas.microsoft.com/office/drawing/2014/main" id="{691E7B2C-2F63-6E77-337F-A2A683E4A52E}"/>
              </a:ext>
            </a:extLst>
          </p:cNvPr>
          <p:cNvSpPr/>
          <p:nvPr/>
        </p:nvSpPr>
        <p:spPr>
          <a:xfrm>
            <a:off x="1425764" y="883921"/>
            <a:ext cx="4574392" cy="33423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TextBox 9">
            <a:extLst>
              <a:ext uri="{FF2B5EF4-FFF2-40B4-BE49-F238E27FC236}">
                <a16:creationId xmlns:a16="http://schemas.microsoft.com/office/drawing/2014/main" id="{391B80AD-E2E3-873B-32BD-92A38879C8F3}"/>
              </a:ext>
            </a:extLst>
          </p:cNvPr>
          <p:cNvSpPr txBox="1"/>
          <p:nvPr/>
        </p:nvSpPr>
        <p:spPr>
          <a:xfrm>
            <a:off x="11003280" y="101600"/>
            <a:ext cx="1422400" cy="1015663"/>
          </a:xfrm>
          <a:prstGeom prst="rect">
            <a:avLst/>
          </a:prstGeom>
          <a:noFill/>
        </p:spPr>
        <p:txBody>
          <a:bodyPr wrap="square" rtlCol="0">
            <a:spAutoFit/>
          </a:bodyPr>
          <a:lstStyle/>
          <a:p>
            <a:r>
              <a:rPr lang="en-US" sz="6000" dirty="0">
                <a:solidFill>
                  <a:srgbClr val="FF0000"/>
                </a:solidFill>
                <a:latin typeface="Amasis MT Pro Black" panose="02040A04050005020304" pitchFamily="18" charset="0"/>
              </a:rPr>
              <a:t>05</a:t>
            </a:r>
            <a:endParaRPr lang="el-GR" sz="6000" dirty="0">
              <a:solidFill>
                <a:srgbClr val="FF0000"/>
              </a:solidFill>
              <a:latin typeface="Amasis MT Pro Black" panose="02040A04050005020304" pitchFamily="18" charset="0"/>
            </a:endParaRPr>
          </a:p>
        </p:txBody>
      </p:sp>
      <p:sp>
        <p:nvSpPr>
          <p:cNvPr id="12" name="TextBox 11">
            <a:extLst>
              <a:ext uri="{FF2B5EF4-FFF2-40B4-BE49-F238E27FC236}">
                <a16:creationId xmlns:a16="http://schemas.microsoft.com/office/drawing/2014/main" id="{011CE670-D3FB-4224-21D9-39F864B500F5}"/>
              </a:ext>
            </a:extLst>
          </p:cNvPr>
          <p:cNvSpPr txBox="1"/>
          <p:nvPr/>
        </p:nvSpPr>
        <p:spPr>
          <a:xfrm>
            <a:off x="1196721" y="2945756"/>
            <a:ext cx="4766082" cy="2246769"/>
          </a:xfrm>
          <a:prstGeom prst="rect">
            <a:avLst/>
          </a:prstGeom>
          <a:noFill/>
        </p:spPr>
        <p:txBody>
          <a:bodyPr wrap="square">
            <a:spAutoFit/>
          </a:bodyPr>
          <a:lstStyle/>
          <a:p>
            <a:pPr marL="342900" algn="l">
              <a:buFont typeface="Arial" panose="020B0604020202020204" pitchFamily="34" charset="0"/>
              <a:buChar char="•"/>
            </a:pPr>
            <a:r>
              <a:rPr lang="el-GR" sz="2000" b="1" i="0" dirty="0">
                <a:solidFill>
                  <a:srgbClr val="F5F0E4"/>
                </a:solidFill>
                <a:effectLst/>
                <a:latin typeface="Gill Sans Nova Light" panose="020B0302020104020203" pitchFamily="34" charset="0"/>
              </a:rPr>
              <a:t>Εξωτερικές παρεμβάσεις → Τυχαία γεγονότα που επηρεάζουν το σύστημα.</a:t>
            </a:r>
            <a:endParaRPr lang="en-US" sz="2000" b="1" i="0" dirty="0">
              <a:solidFill>
                <a:srgbClr val="F5F0E4"/>
              </a:solidFill>
              <a:effectLst/>
              <a:latin typeface="Gill Sans Nova Light" panose="020B0302020104020203" pitchFamily="34" charset="0"/>
            </a:endParaRPr>
          </a:p>
          <a:p>
            <a:pPr marL="342900" algn="l">
              <a:buFont typeface="Arial" panose="020B0604020202020204" pitchFamily="34" charset="0"/>
              <a:buChar char="•"/>
            </a:pPr>
            <a:r>
              <a:rPr lang="el-GR" sz="2000" b="1" i="0" dirty="0">
                <a:solidFill>
                  <a:srgbClr val="F5F0E4"/>
                </a:solidFill>
                <a:effectLst/>
                <a:latin typeface="Gill Sans Nova Light" panose="020B0302020104020203" pitchFamily="34" charset="0"/>
              </a:rPr>
              <a:t>Συντελεστές βαρύτητας στα sliders → Νέα sliders που ρυθμίζουν την ένταση των υπαρχόντων.</a:t>
            </a:r>
          </a:p>
          <a:p>
            <a:pPr marL="342900" algn="l">
              <a:buFont typeface="Arial" panose="020B0604020202020204" pitchFamily="34" charset="0"/>
              <a:buChar char="•"/>
            </a:pPr>
            <a:r>
              <a:rPr lang="el-GR" sz="2000" b="1" dirty="0">
                <a:solidFill>
                  <a:srgbClr val="F5F0E4"/>
                </a:solidFill>
                <a:latin typeface="Gill Sans Nova Light" panose="020B0302020104020203" pitchFamily="34" charset="0"/>
              </a:rPr>
              <a:t>Ήχος ως </a:t>
            </a:r>
            <a:r>
              <a:rPr lang="el-GR" sz="2000" b="1" dirty="0" err="1">
                <a:solidFill>
                  <a:srgbClr val="F5F0E4"/>
                </a:solidFill>
                <a:latin typeface="Gill Sans Nova Light" panose="020B0302020104020203" pitchFamily="34" charset="0"/>
              </a:rPr>
              <a:t>απότελεσμα</a:t>
            </a:r>
            <a:r>
              <a:rPr lang="el-GR" sz="2000" b="1" dirty="0">
                <a:solidFill>
                  <a:srgbClr val="F5F0E4"/>
                </a:solidFill>
                <a:latin typeface="Gill Sans Nova Light" panose="020B0302020104020203" pitchFamily="34" charset="0"/>
              </a:rPr>
              <a:t> κάποιων ενεργειών.</a:t>
            </a:r>
            <a:endParaRPr lang="el-GR" sz="2000" b="1" i="0" dirty="0">
              <a:solidFill>
                <a:srgbClr val="F5F0E4"/>
              </a:solidFill>
              <a:effectLst/>
              <a:latin typeface="Gill Sans Nova Light" panose="020B0302020104020203" pitchFamily="34" charset="0"/>
            </a:endParaRPr>
          </a:p>
        </p:txBody>
      </p:sp>
      <p:sp>
        <p:nvSpPr>
          <p:cNvPr id="13" name="TextBox 12">
            <a:extLst>
              <a:ext uri="{FF2B5EF4-FFF2-40B4-BE49-F238E27FC236}">
                <a16:creationId xmlns:a16="http://schemas.microsoft.com/office/drawing/2014/main" id="{43C6146E-B069-1C57-232A-4926FC6C937C}"/>
              </a:ext>
            </a:extLst>
          </p:cNvPr>
          <p:cNvSpPr txBox="1"/>
          <p:nvPr/>
        </p:nvSpPr>
        <p:spPr>
          <a:xfrm>
            <a:off x="7793845" y="2886466"/>
            <a:ext cx="3572305" cy="3754874"/>
          </a:xfrm>
          <a:prstGeom prst="rect">
            <a:avLst/>
          </a:prstGeom>
          <a:noFill/>
        </p:spPr>
        <p:txBody>
          <a:bodyPr wrap="square" rtlCol="0">
            <a:spAutoFit/>
          </a:bodyPr>
          <a:lstStyle/>
          <a:p>
            <a:pPr marL="285750" indent="-285750">
              <a:buFont typeface="Arial" panose="020B0604020202020204" pitchFamily="34" charset="0"/>
              <a:buChar char="•"/>
            </a:pPr>
            <a:r>
              <a:rPr lang="el-GR" sz="2000" b="1" dirty="0">
                <a:solidFill>
                  <a:srgbClr val="FF0000"/>
                </a:solidFill>
                <a:latin typeface="Gill Sans Nova Light" panose="020B0302020104020203" pitchFamily="34" charset="0"/>
              </a:rPr>
              <a:t>Κάθε άτομο αναπαρίσταται ως κυκλική μονάδα.</a:t>
            </a:r>
            <a:endParaRPr lang="el-GR" sz="2000" b="1" i="0" dirty="0">
              <a:solidFill>
                <a:srgbClr val="FF0000"/>
              </a:solidFill>
              <a:effectLst/>
              <a:latin typeface="Gill Sans Nova Light" panose="020B0302020104020203" pitchFamily="34" charset="0"/>
            </a:endParaRPr>
          </a:p>
          <a:p>
            <a:pPr marL="285750" indent="-285750">
              <a:buFont typeface="Arial" panose="020B0604020202020204" pitchFamily="34" charset="0"/>
              <a:buChar char="•"/>
            </a:pPr>
            <a:r>
              <a:rPr lang="el-GR" sz="2000" b="1" i="0" dirty="0">
                <a:solidFill>
                  <a:srgbClr val="FF0000"/>
                </a:solidFill>
                <a:effectLst/>
                <a:latin typeface="Gill Sans Nova Light" panose="020B0302020104020203" pitchFamily="34" charset="0"/>
              </a:rPr>
              <a:t>Sliders για ρύθμιση προσωπικών χαρακτηριστικών.</a:t>
            </a:r>
            <a:endParaRPr lang="en-US" sz="2000" b="1" i="0" dirty="0">
              <a:solidFill>
                <a:srgbClr val="FF0000"/>
              </a:solidFill>
              <a:effectLst/>
              <a:latin typeface="Gill Sans Nova Light" panose="020B0302020104020203" pitchFamily="34" charset="0"/>
            </a:endParaRPr>
          </a:p>
          <a:p>
            <a:pPr marL="285750" indent="-285750">
              <a:buFont typeface="Arial" panose="020B0604020202020204" pitchFamily="34" charset="0"/>
              <a:buChar char="•"/>
            </a:pPr>
            <a:r>
              <a:rPr lang="el-GR" sz="2000" b="1" i="0" dirty="0">
                <a:solidFill>
                  <a:srgbClr val="FF0000"/>
                </a:solidFill>
                <a:effectLst/>
                <a:latin typeface="Gill Sans Nova Light" panose="020B0302020104020203" pitchFamily="34" charset="0"/>
              </a:rPr>
              <a:t>Υπολογισμός αποτελεσματικότητας βάσει αλληλεπιδράσεων.</a:t>
            </a:r>
            <a:endParaRPr lang="en-US" sz="2000" b="1" i="0" dirty="0">
              <a:solidFill>
                <a:srgbClr val="FF0000"/>
              </a:solidFill>
              <a:effectLst/>
              <a:latin typeface="Gill Sans Nova Light" panose="020B0302020104020203" pitchFamily="34" charset="0"/>
            </a:endParaRPr>
          </a:p>
          <a:p>
            <a:pPr marL="285750" indent="-285750">
              <a:buFont typeface="Arial" panose="020B0604020202020204" pitchFamily="34" charset="0"/>
              <a:buChar char="•"/>
            </a:pPr>
            <a:r>
              <a:rPr lang="el-GR" sz="2000" b="1" i="0" dirty="0">
                <a:solidFill>
                  <a:srgbClr val="FF0000"/>
                </a:solidFill>
                <a:effectLst/>
                <a:latin typeface="Gill Sans Nova Light" panose="020B0302020104020203" pitchFamily="34" charset="0"/>
              </a:rPr>
              <a:t>Κυκλική κίνηση μονάδων.</a:t>
            </a:r>
            <a:endParaRPr lang="en-US" sz="2000" b="1" i="0" dirty="0">
              <a:solidFill>
                <a:srgbClr val="FF0000"/>
              </a:solidFill>
              <a:effectLst/>
              <a:latin typeface="Gill Sans Nova Light" panose="020B0302020104020203" pitchFamily="34" charset="0"/>
            </a:endParaRPr>
          </a:p>
          <a:p>
            <a:pPr marL="285750" indent="-285750">
              <a:buFont typeface="Arial" panose="020B0604020202020204" pitchFamily="34" charset="0"/>
              <a:buChar char="•"/>
            </a:pPr>
            <a:r>
              <a:rPr lang="el-GR" sz="2000" b="1" i="0" dirty="0">
                <a:solidFill>
                  <a:srgbClr val="FF0000"/>
                </a:solidFill>
                <a:effectLst/>
                <a:latin typeface="Gill Sans Nova Light" panose="020B0302020104020203" pitchFamily="34" charset="0"/>
              </a:rPr>
              <a:t>Αλληλεπίδραση και επίδραση στις γύρω μονάδες.</a:t>
            </a:r>
            <a:endParaRPr lang="en-US" sz="2000" b="1" i="0" dirty="0">
              <a:solidFill>
                <a:srgbClr val="FF0000"/>
              </a:solidFill>
              <a:effectLst/>
              <a:latin typeface="Gill Sans Nova Light" panose="020B0302020104020203" pitchFamily="34" charset="0"/>
            </a:endParaRPr>
          </a:p>
          <a:p>
            <a:endParaRPr lang="el-GR" dirty="0"/>
          </a:p>
        </p:txBody>
      </p:sp>
      <p:sp>
        <p:nvSpPr>
          <p:cNvPr id="14" name="Title 1">
            <a:extLst>
              <a:ext uri="{FF2B5EF4-FFF2-40B4-BE49-F238E27FC236}">
                <a16:creationId xmlns:a16="http://schemas.microsoft.com/office/drawing/2014/main" id="{1BEE36AA-CC4F-7E90-03C0-917C538B885D}"/>
              </a:ext>
            </a:extLst>
          </p:cNvPr>
          <p:cNvSpPr txBox="1">
            <a:spLocks/>
          </p:cNvSpPr>
          <p:nvPr/>
        </p:nvSpPr>
        <p:spPr>
          <a:xfrm rot="16200000">
            <a:off x="5114041" y="3563439"/>
            <a:ext cx="4469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ckwell Nova Cond" panose="02060506020205020403" pitchFamily="18" charset="0"/>
              </a:rPr>
              <a:t>VISUAL ILLUSTRATION</a:t>
            </a:r>
            <a:endParaRPr lang="el-GR" dirty="0">
              <a:latin typeface="Rockwell Nova Cond" panose="02060506020205020403" pitchFamily="18" charset="0"/>
            </a:endParaRPr>
          </a:p>
        </p:txBody>
      </p:sp>
    </p:spTree>
    <p:extLst>
      <p:ext uri="{BB962C8B-B14F-4D97-AF65-F5344CB8AC3E}">
        <p14:creationId xmlns:p14="http://schemas.microsoft.com/office/powerpoint/2010/main" val="227426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0000">
            <a:alpha val="83000"/>
          </a:srgb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6518FA-B844-92F4-C5CF-92CF56BACA13}"/>
              </a:ext>
            </a:extLst>
          </p:cNvPr>
          <p:cNvSpPr txBox="1"/>
          <p:nvPr/>
        </p:nvSpPr>
        <p:spPr>
          <a:xfrm>
            <a:off x="558800" y="434419"/>
            <a:ext cx="7683500" cy="3170099"/>
          </a:xfrm>
          <a:prstGeom prst="rect">
            <a:avLst/>
          </a:prstGeom>
          <a:noFill/>
        </p:spPr>
        <p:txBody>
          <a:bodyPr wrap="square" rtlCol="0">
            <a:spAutoFit/>
          </a:bodyPr>
          <a:lstStyle/>
          <a:p>
            <a:r>
              <a:rPr lang="en-US" sz="20000" dirty="0">
                <a:solidFill>
                  <a:srgbClr val="F5F0E4"/>
                </a:solidFill>
                <a:latin typeface="Rockwell Nova Cond" panose="02060506020205020403" pitchFamily="18" charset="0"/>
              </a:rPr>
              <a:t>THANK</a:t>
            </a:r>
            <a:endParaRPr lang="el-GR" sz="20000" dirty="0">
              <a:solidFill>
                <a:srgbClr val="F5F0E4"/>
              </a:solidFill>
              <a:latin typeface="Rockwell Nova Cond" panose="02060506020205020403" pitchFamily="18" charset="0"/>
            </a:endParaRPr>
          </a:p>
        </p:txBody>
      </p:sp>
      <p:sp>
        <p:nvSpPr>
          <p:cNvPr id="5" name="TextBox 4">
            <a:extLst>
              <a:ext uri="{FF2B5EF4-FFF2-40B4-BE49-F238E27FC236}">
                <a16:creationId xmlns:a16="http://schemas.microsoft.com/office/drawing/2014/main" id="{019F2302-7C9E-82C4-F4E7-5E6603E24FB0}"/>
              </a:ext>
            </a:extLst>
          </p:cNvPr>
          <p:cNvSpPr txBox="1"/>
          <p:nvPr/>
        </p:nvSpPr>
        <p:spPr>
          <a:xfrm>
            <a:off x="812800" y="2721909"/>
            <a:ext cx="4279900" cy="3170099"/>
          </a:xfrm>
          <a:prstGeom prst="rect">
            <a:avLst/>
          </a:prstGeom>
          <a:noFill/>
        </p:spPr>
        <p:txBody>
          <a:bodyPr wrap="square" rtlCol="0">
            <a:spAutoFit/>
          </a:bodyPr>
          <a:lstStyle/>
          <a:p>
            <a:r>
              <a:rPr lang="en-US" sz="20000" dirty="0">
                <a:solidFill>
                  <a:srgbClr val="F5F0E4"/>
                </a:solidFill>
                <a:latin typeface="Rockwell Nova Cond" panose="02060506020205020403" pitchFamily="18" charset="0"/>
              </a:rPr>
              <a:t>YOU</a:t>
            </a:r>
            <a:endParaRPr lang="el-GR" sz="20000" dirty="0">
              <a:solidFill>
                <a:srgbClr val="F5F0E4"/>
              </a:solidFill>
              <a:latin typeface="Rockwell Nova Cond" panose="02060506020205020403" pitchFamily="18" charset="0"/>
            </a:endParaRPr>
          </a:p>
        </p:txBody>
      </p:sp>
      <p:cxnSp>
        <p:nvCxnSpPr>
          <p:cNvPr id="11" name="Straight Connector 10">
            <a:extLst>
              <a:ext uri="{FF2B5EF4-FFF2-40B4-BE49-F238E27FC236}">
                <a16:creationId xmlns:a16="http://schemas.microsoft.com/office/drawing/2014/main" id="{BA917E87-30C1-105C-CB30-2D91AB755631}"/>
              </a:ext>
            </a:extLst>
          </p:cNvPr>
          <p:cNvCxnSpPr>
            <a:cxnSpLocks/>
          </p:cNvCxnSpPr>
          <p:nvPr/>
        </p:nvCxnSpPr>
        <p:spPr>
          <a:xfrm flipH="1">
            <a:off x="1968500" y="6388100"/>
            <a:ext cx="10223500" cy="0"/>
          </a:xfrm>
          <a:prstGeom prst="line">
            <a:avLst/>
          </a:prstGeom>
          <a:ln>
            <a:solidFill>
              <a:srgbClr val="F5F0E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117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Έγγραφο" ma:contentTypeID="0x010100B9EC829B2A14264BB96DFCAF962A22EF" ma:contentTypeVersion="4" ma:contentTypeDescription="Δημιουργία νέου εγγράφου" ma:contentTypeScope="" ma:versionID="3d82873273977b37e71280e48f9364b5">
  <xsd:schema xmlns:xsd="http://www.w3.org/2001/XMLSchema" xmlns:xs="http://www.w3.org/2001/XMLSchema" xmlns:p="http://schemas.microsoft.com/office/2006/metadata/properties" xmlns:ns3="80e4b9f7-7cd4-465a-9b39-b2088d102bca" targetNamespace="http://schemas.microsoft.com/office/2006/metadata/properties" ma:root="true" ma:fieldsID="ce535f9658db8283267a696db53d63a6" ns3:_="">
    <xsd:import namespace="80e4b9f7-7cd4-465a-9b39-b2088d102bca"/>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e4b9f7-7cd4-465a-9b39-b2088d102bca"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AF118B-9B6B-4810-958D-DC4A3E6A6A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e4b9f7-7cd4-465a-9b39-b2088d102b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1259C6-13C9-46B9-A95F-7B0A88E9FF3C}">
  <ds:schemaRefs>
    <ds:schemaRef ds:uri="http://schemas.microsoft.com/sharepoint/v3/contenttype/forms"/>
  </ds:schemaRefs>
</ds:datastoreItem>
</file>

<file path=customXml/itemProps3.xml><?xml version="1.0" encoding="utf-8"?>
<ds:datastoreItem xmlns:ds="http://schemas.openxmlformats.org/officeDocument/2006/customXml" ds:itemID="{AE1C88CA-ED11-4D13-B549-FE9FFCC1EC32}">
  <ds:schemaRefs>
    <ds:schemaRef ds:uri="http://schemas.microsoft.com/office/infopath/2007/PartnerControls"/>
    <ds:schemaRef ds:uri="http://schemas.microsoft.com/office/2006/metadata/propertie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80e4b9f7-7cd4-465a-9b39-b2088d102bc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565</TotalTime>
  <Words>638</Words>
  <Application>Microsoft Office PowerPoint</Application>
  <PresentationFormat>Widescreen</PresentationFormat>
  <Paragraphs>71</Paragraphs>
  <Slides>7</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Amasis MT Pro Black</vt:lpstr>
      <vt:lpstr>Aptos</vt:lpstr>
      <vt:lpstr>Aptos Display</vt:lpstr>
      <vt:lpstr>Arial</vt:lpstr>
      <vt:lpstr>Gill Sans Nova Light</vt:lpstr>
      <vt:lpstr>Rockwell Nova Cond</vt:lpstr>
      <vt:lpstr>Office Theme</vt:lpstr>
      <vt:lpstr>PowerPoint Presentation</vt:lpstr>
      <vt:lpstr>PowerPoint Presentation</vt:lpstr>
      <vt:lpstr>REFERENCES</vt:lpstr>
      <vt:lpstr>Pseudo </vt:lpstr>
      <vt:lpstr>COMPLICATIONS</vt:lpstr>
      <vt:lpstr>UPCOMING VISIONS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SKRETA AIKATERINA</dc:creator>
  <cp:lastModifiedBy>SKRETA AIKATERINA</cp:lastModifiedBy>
  <cp:revision>6</cp:revision>
  <dcterms:created xsi:type="dcterms:W3CDTF">2025-05-25T14:27:08Z</dcterms:created>
  <dcterms:modified xsi:type="dcterms:W3CDTF">2025-05-26T00:35:25Z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0x010100B9EC829B2A14264BB96DFCAF962A22EF</vt:lpwstr>
  </property>
</Properties>
</file>